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87" r:id="rId3"/>
    <p:sldId id="503" r:id="rId4"/>
    <p:sldId id="496" r:id="rId5"/>
    <p:sldId id="489" r:id="rId6"/>
    <p:sldId id="502" r:id="rId7"/>
    <p:sldId id="499" r:id="rId8"/>
    <p:sldId id="500" r:id="rId9"/>
    <p:sldId id="377" r:id="rId10"/>
    <p:sldId id="274" r:id="rId11"/>
    <p:sldId id="380" r:id="rId12"/>
    <p:sldId id="392" r:id="rId13"/>
    <p:sldId id="378" r:id="rId14"/>
    <p:sldId id="373" r:id="rId15"/>
    <p:sldId id="298" r:id="rId16"/>
    <p:sldId id="505" r:id="rId17"/>
    <p:sldId id="296" r:id="rId18"/>
    <p:sldId id="297" r:id="rId19"/>
    <p:sldId id="506" r:id="rId20"/>
    <p:sldId id="313" r:id="rId21"/>
    <p:sldId id="314" r:id="rId22"/>
    <p:sldId id="507" r:id="rId23"/>
    <p:sldId id="329" r:id="rId24"/>
    <p:sldId id="330" r:id="rId25"/>
    <p:sldId id="508" r:id="rId26"/>
    <p:sldId id="345" r:id="rId27"/>
    <p:sldId id="344" r:id="rId28"/>
    <p:sldId id="509" r:id="rId29"/>
    <p:sldId id="346" r:id="rId30"/>
    <p:sldId id="361" r:id="rId31"/>
    <p:sldId id="362" r:id="rId32"/>
    <p:sldId id="363" r:id="rId33"/>
    <p:sldId id="364" r:id="rId34"/>
    <p:sldId id="365" r:id="rId35"/>
    <p:sldId id="366" r:id="rId36"/>
    <p:sldId id="367" r:id="rId37"/>
    <p:sldId id="368" r:id="rId38"/>
    <p:sldId id="369" r:id="rId39"/>
    <p:sldId id="370" r:id="rId40"/>
    <p:sldId id="371" r:id="rId41"/>
    <p:sldId id="497" r:id="rId42"/>
    <p:sldId id="490" r:id="rId43"/>
    <p:sldId id="494" r:id="rId44"/>
    <p:sldId id="495" r:id="rId45"/>
    <p:sldId id="504" r:id="rId46"/>
    <p:sldId id="491" r:id="rId47"/>
    <p:sldId id="492" r:id="rId48"/>
    <p:sldId id="49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2" autoAdjust="0"/>
    <p:restoredTop sz="96120" autoAdjust="0"/>
  </p:normalViewPr>
  <p:slideViewPr>
    <p:cSldViewPr snapToGrid="0">
      <p:cViewPr varScale="1">
        <p:scale>
          <a:sx n="70" d="100"/>
          <a:sy n="70" d="100"/>
        </p:scale>
        <p:origin x="660"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6" d="100"/>
        <a:sy n="76" d="100"/>
      </p:scale>
      <p:origin x="0" y="-89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37D9EFF-E930-436B-8FBB-4D517B6CACC8}"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2792504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7D9EFF-E930-436B-8FBB-4D517B6CACC8}"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4288940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7D9EFF-E930-436B-8FBB-4D517B6CACC8}"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2674255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7D9EFF-E930-436B-8FBB-4D517B6CACC8}"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339577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7D9EFF-E930-436B-8FBB-4D517B6CACC8}"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3050629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7D9EFF-E930-436B-8FBB-4D517B6CACC8}"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333745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7D9EFF-E930-436B-8FBB-4D517B6CACC8}" type="datetimeFigureOut">
              <a:rPr lang="en-US" smtClean="0"/>
              <a:t>10/10/2018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892695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7D9EFF-E930-436B-8FBB-4D517B6CACC8}" type="datetimeFigureOut">
              <a:rPr lang="en-US" smtClean="0"/>
              <a:t>10/10/2018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1170602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7D9EFF-E930-436B-8FBB-4D517B6CACC8}" type="datetimeFigureOut">
              <a:rPr lang="en-US" smtClean="0"/>
              <a:t>10/10/2018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23028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7D9EFF-E930-436B-8FBB-4D517B6CACC8}"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1650626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7D9EFF-E930-436B-8FBB-4D517B6CACC8}" type="datetimeFigureOut">
              <a:rPr lang="en-US" smtClean="0"/>
              <a:t>10/10/2018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16418A-5C6C-4806-9931-B4432B4D59D5}" type="slidenum">
              <a:rPr lang="en-US" smtClean="0"/>
              <a:t>‹#›</a:t>
            </a:fld>
            <a:endParaRPr lang="en-US"/>
          </a:p>
        </p:txBody>
      </p:sp>
    </p:spTree>
    <p:extLst>
      <p:ext uri="{BB962C8B-B14F-4D97-AF65-F5344CB8AC3E}">
        <p14:creationId xmlns:p14="http://schemas.microsoft.com/office/powerpoint/2010/main" val="1797523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7D9EFF-E930-436B-8FBB-4D517B6CACC8}" type="datetimeFigureOut">
              <a:rPr lang="en-US" smtClean="0"/>
              <a:t>10/10/2018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6418A-5C6C-4806-9931-B4432B4D59D5}" type="slidenum">
              <a:rPr lang="en-US" smtClean="0"/>
              <a:t>‹#›</a:t>
            </a:fld>
            <a:endParaRPr lang="en-US"/>
          </a:p>
        </p:txBody>
      </p:sp>
    </p:spTree>
    <p:extLst>
      <p:ext uri="{BB962C8B-B14F-4D97-AF65-F5344CB8AC3E}">
        <p14:creationId xmlns:p14="http://schemas.microsoft.com/office/powerpoint/2010/main" val="3604055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9.sv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588568" y="4549032"/>
            <a:ext cx="6234264" cy="1737360"/>
          </a:xfrm>
        </p:spPr>
        <p:txBody>
          <a:bodyPr anchor="ctr">
            <a:noAutofit/>
          </a:bodyPr>
          <a:lstStyle/>
          <a:p>
            <a:pPr algn="r"/>
            <a:r>
              <a:rPr lang="en-US" sz="4400" dirty="0"/>
              <a:t>297D Final Project</a:t>
            </a:r>
            <a:br>
              <a:rPr lang="en-US" sz="4400" dirty="0"/>
            </a:br>
            <a:r>
              <a:rPr lang="en-US" sz="4400" b="1" dirty="0"/>
              <a:t>Big Data Management at Yelp</a:t>
            </a:r>
          </a:p>
        </p:txBody>
      </p:sp>
      <p:sp>
        <p:nvSpPr>
          <p:cNvPr id="3" name="Subtitle 2"/>
          <p:cNvSpPr>
            <a:spLocks noGrp="1"/>
          </p:cNvSpPr>
          <p:nvPr>
            <p:ph type="subTitle" idx="1"/>
          </p:nvPr>
        </p:nvSpPr>
        <p:spPr>
          <a:xfrm>
            <a:off x="7979806" y="4525347"/>
            <a:ext cx="3602381" cy="1737360"/>
          </a:xfrm>
        </p:spPr>
        <p:txBody>
          <a:bodyPr anchor="ctr">
            <a:normAutofit/>
          </a:bodyPr>
          <a:lstStyle/>
          <a:p>
            <a:pPr algn="l"/>
            <a:r>
              <a:rPr lang="en-US" sz="2800" b="1" dirty="0"/>
              <a:t>GROUP: DATA MINERS</a:t>
            </a:r>
          </a:p>
          <a:p>
            <a:pPr algn="l"/>
            <a:r>
              <a:rPr lang="en-US" dirty="0"/>
              <a:t>Ansu Mathew</a:t>
            </a:r>
          </a:p>
          <a:p>
            <a:pPr algn="l"/>
            <a:r>
              <a:rPr lang="en-US" dirty="0"/>
              <a:t>Muhammad Arsalan Ullah Khan</a:t>
            </a:r>
          </a:p>
        </p:txBody>
      </p:sp>
      <p:sp>
        <p:nvSpPr>
          <p:cNvPr id="10" name="Oval 9">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52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3200" dirty="0">
                <a:solidFill>
                  <a:srgbClr val="FFFFFF"/>
                </a:solidFill>
              </a:rPr>
              <a:t>Hardly any data to compare over initial 2 years, but we do note that whoever did rate, rated higher than the average</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4B560297-67A4-4365-BBC5-38023B0D232D}"/>
              </a:ext>
            </a:extLst>
          </p:cNvPr>
          <p:cNvPicPr>
            <a:picLocks noGrp="1" noChangeAspect="1"/>
          </p:cNvPicPr>
          <p:nvPr>
            <p:ph idx="1"/>
          </p:nvPr>
        </p:nvPicPr>
        <p:blipFill>
          <a:blip r:embed="rId2"/>
          <a:stretch>
            <a:fillRect/>
          </a:stretch>
        </p:blipFill>
        <p:spPr>
          <a:xfrm>
            <a:off x="6379758" y="2870426"/>
            <a:ext cx="5455917" cy="280979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96882" y="2884066"/>
            <a:ext cx="5455917" cy="2796157"/>
          </a:xfrm>
          <a:prstGeom prst="rect">
            <a:avLst/>
          </a:prstGeom>
        </p:spPr>
      </p:pic>
      <p:cxnSp>
        <p:nvCxnSpPr>
          <p:cNvPr id="5" name="Straight Arrow Connector 4">
            <a:extLst>
              <a:ext uri="{FF2B5EF4-FFF2-40B4-BE49-F238E27FC236}">
                <a16:creationId xmlns:a16="http://schemas.microsoft.com/office/drawing/2014/main" id="{80F0B1FD-99D1-4059-9754-7AED53BA7A18}"/>
              </a:ext>
            </a:extLst>
          </p:cNvPr>
          <p:cNvCxnSpPr/>
          <p:nvPr/>
        </p:nvCxnSpPr>
        <p:spPr>
          <a:xfrm>
            <a:off x="1463040" y="4598126"/>
            <a:ext cx="95097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2905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2000" dirty="0">
                <a:solidFill>
                  <a:srgbClr val="FFFFFF"/>
                </a:solidFill>
              </a:rPr>
              <a:t>2006 vs 2017</a:t>
            </a:r>
            <a:br>
              <a:rPr lang="en-US" sz="2000" dirty="0">
                <a:solidFill>
                  <a:srgbClr val="FFFFFF"/>
                </a:solidFill>
              </a:rPr>
            </a:br>
            <a:r>
              <a:rPr lang="en-US" sz="2000" dirty="0">
                <a:solidFill>
                  <a:srgbClr val="FFFFFF"/>
                </a:solidFill>
              </a:rPr>
              <a:t>Any pattern that was observed in the earlier years, is not seen anymore. Even though users still rate businesses higher than the average, there is no pattern to it over the months</a:t>
            </a: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7A0F63EA-394B-49FD-8E21-59DD943DB463}"/>
              </a:ext>
            </a:extLst>
          </p:cNvPr>
          <p:cNvPicPr>
            <a:picLocks noGrp="1" noChangeAspect="1"/>
          </p:cNvPicPr>
          <p:nvPr>
            <p:ph idx="1"/>
          </p:nvPr>
        </p:nvPicPr>
        <p:blipFill>
          <a:blip r:embed="rId2"/>
          <a:stretch>
            <a:fillRect/>
          </a:stretch>
        </p:blipFill>
        <p:spPr>
          <a:xfrm>
            <a:off x="6547432" y="3013918"/>
            <a:ext cx="5288243" cy="2823436"/>
          </a:xfrm>
          <a:prstGeom prst="rect">
            <a:avLst/>
          </a:prstGeom>
        </p:spPr>
      </p:pic>
      <p:cxnSp>
        <p:nvCxnSpPr>
          <p:cNvPr id="23" name="Straight Connector 22">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96882" y="3013918"/>
            <a:ext cx="5288243" cy="2796157"/>
          </a:xfrm>
          <a:prstGeom prst="rect">
            <a:avLst/>
          </a:prstGeom>
        </p:spPr>
      </p:pic>
      <p:cxnSp>
        <p:nvCxnSpPr>
          <p:cNvPr id="6" name="Straight Arrow Connector 5">
            <a:extLst>
              <a:ext uri="{FF2B5EF4-FFF2-40B4-BE49-F238E27FC236}">
                <a16:creationId xmlns:a16="http://schemas.microsoft.com/office/drawing/2014/main" id="{E2558587-43CD-4B08-9762-366A667795B6}"/>
              </a:ext>
            </a:extLst>
          </p:cNvPr>
          <p:cNvCxnSpPr/>
          <p:nvPr/>
        </p:nvCxnSpPr>
        <p:spPr>
          <a:xfrm>
            <a:off x="1413933" y="4720167"/>
            <a:ext cx="9580034" cy="296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907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2400" kern="1200" dirty="0">
                <a:solidFill>
                  <a:schemeClr val="bg1"/>
                </a:solidFill>
                <a:latin typeface="+mj-lt"/>
                <a:ea typeface="+mj-ea"/>
                <a:cs typeface="+mj-cs"/>
              </a:rPr>
              <a:t>2018 follows the trend of recent years; users do rate slightly higher than average but no real trend in any month</a:t>
            </a:r>
          </a:p>
        </p:txBody>
      </p:sp>
      <p:pic>
        <p:nvPicPr>
          <p:cNvPr id="7" name="Content Placeholder 3"/>
          <p:cNvPicPr>
            <a:picLocks noGrp="1" noChangeAspect="1"/>
          </p:cNvPicPr>
          <p:nvPr>
            <p:ph idx="1"/>
          </p:nvPr>
        </p:nvPicPr>
        <p:blipFill>
          <a:blip r:embed="rId2"/>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4282811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500" kern="1200" dirty="0">
                <a:solidFill>
                  <a:schemeClr val="bg1"/>
                </a:solidFill>
                <a:latin typeface="+mj-lt"/>
                <a:ea typeface="+mj-ea"/>
                <a:cs typeface="+mj-cs"/>
              </a:rPr>
              <a:t>The median values for every year is higher than the average rating of the category</a:t>
            </a:r>
          </a:p>
        </p:txBody>
      </p:sp>
      <p:pic>
        <p:nvPicPr>
          <p:cNvPr id="15" name="Content Placeholder 3" descr="A screenshot of a social media post&#10;&#10;Description generated with very high confidence"/>
          <p:cNvPicPr>
            <a:picLocks noGrp="1" noChangeAspect="1"/>
          </p:cNvPicPr>
          <p:nvPr>
            <p:ph idx="1"/>
          </p:nvPr>
        </p:nvPicPr>
        <p:blipFill>
          <a:blip r:embed="rId2"/>
          <a:stretch>
            <a:fillRect/>
          </a:stretch>
        </p:blipFill>
        <p:spPr>
          <a:xfrm>
            <a:off x="1850396" y="1675227"/>
            <a:ext cx="8491207" cy="4394199"/>
          </a:xfrm>
          <a:prstGeom prst="rect">
            <a:avLst/>
          </a:prstGeom>
        </p:spPr>
      </p:pic>
      <p:cxnSp>
        <p:nvCxnSpPr>
          <p:cNvPr id="17" name="Straight Arrow Connector 16">
            <a:extLst>
              <a:ext uri="{FF2B5EF4-FFF2-40B4-BE49-F238E27FC236}">
                <a16:creationId xmlns:a16="http://schemas.microsoft.com/office/drawing/2014/main" id="{6F89146D-440D-4583-B8F1-E7B26130FB45}"/>
              </a:ext>
            </a:extLst>
          </p:cNvPr>
          <p:cNvCxnSpPr/>
          <p:nvPr/>
        </p:nvCxnSpPr>
        <p:spPr>
          <a:xfrm>
            <a:off x="3496733" y="4195233"/>
            <a:ext cx="4652434" cy="0"/>
          </a:xfrm>
          <a:prstGeom prst="straightConnector1">
            <a:avLst/>
          </a:prstGeom>
          <a:ln w="1905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3D5F2B5-403B-45C7-8363-F1C256F19CA1}"/>
              </a:ext>
            </a:extLst>
          </p:cNvPr>
          <p:cNvSpPr/>
          <p:nvPr/>
        </p:nvSpPr>
        <p:spPr>
          <a:xfrm>
            <a:off x="3724835" y="3684494"/>
            <a:ext cx="1062318" cy="7799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640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3403" y="3236359"/>
            <a:ext cx="6105194" cy="2031055"/>
          </a:xfrm>
        </p:spPr>
        <p:txBody>
          <a:bodyPr vert="horz" lIns="91440" tIns="45720" rIns="91440" bIns="45720" rtlCol="0" anchor="b">
            <a:noAutofit/>
          </a:bodyPr>
          <a:lstStyle/>
          <a:p>
            <a:pPr algn="ctr"/>
            <a:r>
              <a:rPr lang="en-US" sz="4000" b="1" kern="1200" dirty="0">
                <a:solidFill>
                  <a:srgbClr val="FFFFFF"/>
                </a:solidFill>
                <a:latin typeface="+mj-lt"/>
                <a:ea typeface="+mj-ea"/>
                <a:cs typeface="+mj-cs"/>
              </a:rPr>
              <a:t>Comparing reviews to the average of businesses to check if varies by Categories and geographically</a:t>
            </a:r>
            <a:br>
              <a:rPr lang="en-US" sz="4000" b="1" kern="1200" dirty="0">
                <a:solidFill>
                  <a:srgbClr val="FFFFFF"/>
                </a:solidFill>
                <a:latin typeface="+mj-lt"/>
                <a:ea typeface="+mj-ea"/>
                <a:cs typeface="+mj-cs"/>
              </a:rPr>
            </a:br>
            <a:r>
              <a:rPr lang="en-US" sz="4000" b="1" kern="1200" dirty="0">
                <a:solidFill>
                  <a:srgbClr val="FFFFFF"/>
                </a:solidFill>
                <a:latin typeface="+mj-lt"/>
                <a:ea typeface="+mj-ea"/>
                <a:cs typeface="+mj-cs"/>
              </a:rPr>
              <a:t/>
            </a:r>
            <a:br>
              <a:rPr lang="en-US" sz="4000" b="1" kern="1200" dirty="0">
                <a:solidFill>
                  <a:srgbClr val="FFFFFF"/>
                </a:solidFill>
                <a:latin typeface="+mj-lt"/>
                <a:ea typeface="+mj-ea"/>
                <a:cs typeface="+mj-cs"/>
              </a:rPr>
            </a:br>
            <a:r>
              <a:rPr lang="en-US" sz="4000" b="1" kern="1200" dirty="0">
                <a:solidFill>
                  <a:srgbClr val="FFFFFF"/>
                </a:solidFill>
                <a:latin typeface="+mj-lt"/>
                <a:ea typeface="+mj-ea"/>
                <a:cs typeface="+mj-cs"/>
              </a:rPr>
              <a:t>where</a:t>
            </a:r>
            <a:r>
              <a:rPr lang="en-US" sz="4000" kern="1200" dirty="0">
                <a:solidFill>
                  <a:srgbClr val="FFFFFF"/>
                </a:solidFill>
                <a:latin typeface="+mj-lt"/>
                <a:ea typeface="+mj-ea"/>
                <a:cs typeface="+mj-cs"/>
              </a:rPr>
              <a:t> review count &gt; 10</a:t>
            </a:r>
          </a:p>
        </p:txBody>
      </p:sp>
      <p:pic>
        <p:nvPicPr>
          <p:cNvPr id="9" name="Picture 8" descr="A silhouette of a person&#10;&#10;Description generated with high confidence">
            <a:extLst>
              <a:ext uri="{FF2B5EF4-FFF2-40B4-BE49-F238E27FC236}">
                <a16:creationId xmlns:a16="http://schemas.microsoft.com/office/drawing/2014/main" id="{2270F1FA-0425-408F-9861-80BF5AFB276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632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555856-9970-4BC3-9AA9-6A917F53AFB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F487851-BFAF-46D8-A1ED-50CAD6E46F5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p:cNvSpPr>
            <a:spLocks noGrp="1"/>
          </p:cNvSpPr>
          <p:nvPr>
            <p:ph type="title"/>
          </p:nvPr>
        </p:nvSpPr>
        <p:spPr>
          <a:xfrm>
            <a:off x="804484" y="4267832"/>
            <a:ext cx="4805996" cy="1297115"/>
          </a:xfrm>
        </p:spPr>
        <p:txBody>
          <a:bodyPr vert="horz" lIns="91440" tIns="45720" rIns="91440" bIns="45720" rtlCol="0" anchor="t">
            <a:normAutofit/>
          </a:bodyPr>
          <a:lstStyle/>
          <a:p>
            <a:r>
              <a:rPr lang="en-US" sz="4100" kern="1200">
                <a:solidFill>
                  <a:srgbClr val="000000"/>
                </a:solidFill>
                <a:latin typeface="+mj-lt"/>
                <a:ea typeface="+mj-ea"/>
                <a:cs typeface="+mj-cs"/>
              </a:rPr>
              <a:t>Category: </a:t>
            </a:r>
            <a:r>
              <a:rPr lang="en-US" sz="4100" b="1" kern="1200">
                <a:solidFill>
                  <a:srgbClr val="000000"/>
                </a:solidFill>
                <a:latin typeface="+mj-lt"/>
                <a:ea typeface="+mj-ea"/>
                <a:cs typeface="+mj-cs"/>
              </a:rPr>
              <a:t>Restaurants</a:t>
            </a:r>
          </a:p>
        </p:txBody>
      </p:sp>
      <p:sp>
        <p:nvSpPr>
          <p:cNvPr id="13" name="Freeform 50">
            <a:extLst>
              <a:ext uri="{FF2B5EF4-FFF2-40B4-BE49-F238E27FC236}">
                <a16:creationId xmlns:a16="http://schemas.microsoft.com/office/drawing/2014/main" id="{13722DD7-BA73-4776-93A3-94491FEF72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Burger and Drink">
            <a:extLst>
              <a:ext uri="{FF2B5EF4-FFF2-40B4-BE49-F238E27FC236}">
                <a16:creationId xmlns:a16="http://schemas.microsoft.com/office/drawing/2014/main" id="{F0E47B39-DFE5-4887-B442-53D6EA87F5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2099727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9B715-2DAD-4689-90BE-F703FF8B372B}"/>
              </a:ext>
            </a:extLst>
          </p:cNvPr>
          <p:cNvSpPr>
            <a:spLocks noGrp="1"/>
          </p:cNvSpPr>
          <p:nvPr>
            <p:ph type="title"/>
          </p:nvPr>
        </p:nvSpPr>
        <p:spPr>
          <a:xfrm>
            <a:off x="546351" y="603564"/>
            <a:ext cx="11139854" cy="930447"/>
          </a:xfrm>
        </p:spPr>
        <p:txBody>
          <a:bodyPr vert="horz" lIns="91440" tIns="45720" rIns="91440" bIns="45720" rtlCol="0" anchor="b">
            <a:noAutofit/>
          </a:bodyPr>
          <a:lstStyle/>
          <a:p>
            <a:pPr algn="ctr"/>
            <a:r>
              <a:rPr lang="en-US" sz="2800" dirty="0">
                <a:solidFill>
                  <a:srgbClr val="FFFFFF"/>
                </a:solidFill>
              </a:rPr>
              <a:t>Comparison over months for 2007 vs 2017</a:t>
            </a:r>
            <a:br>
              <a:rPr lang="en-US" sz="2800" dirty="0">
                <a:solidFill>
                  <a:srgbClr val="FFFFFF"/>
                </a:solidFill>
              </a:rPr>
            </a:br>
            <a:r>
              <a:rPr lang="en-US" sz="2800" dirty="0">
                <a:solidFill>
                  <a:srgbClr val="FFFFFF"/>
                </a:solidFill>
              </a:rPr>
              <a:t>Users rate businesses higher than the average, but no monthly pattern observed of late</a:t>
            </a:r>
          </a:p>
        </p:txBody>
      </p:sp>
      <p:cxnSp>
        <p:nvCxnSpPr>
          <p:cNvPr id="25" name="Straight Connector 24">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social media post&#10;&#10;Description generated with very high confidence">
            <a:extLst>
              <a:ext uri="{FF2B5EF4-FFF2-40B4-BE49-F238E27FC236}">
                <a16:creationId xmlns:a16="http://schemas.microsoft.com/office/drawing/2014/main" id="{EA7AD395-EEB3-4333-A837-4A164BAC0183}"/>
              </a:ext>
            </a:extLst>
          </p:cNvPr>
          <p:cNvPicPr>
            <a:picLocks noChangeAspect="1"/>
          </p:cNvPicPr>
          <p:nvPr/>
        </p:nvPicPr>
        <p:blipFill>
          <a:blip r:embed="rId2"/>
          <a:stretch>
            <a:fillRect/>
          </a:stretch>
        </p:blipFill>
        <p:spPr>
          <a:xfrm>
            <a:off x="6379758" y="3007097"/>
            <a:ext cx="5455917" cy="2837077"/>
          </a:xfrm>
          <a:prstGeom prst="rect">
            <a:avLst/>
          </a:prstGeom>
        </p:spPr>
      </p:pic>
      <p:cxnSp>
        <p:nvCxnSpPr>
          <p:cNvPr id="27" name="Straight Connector 26">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omputer&#10;&#10;Description generated with very high confidence">
            <a:extLst>
              <a:ext uri="{FF2B5EF4-FFF2-40B4-BE49-F238E27FC236}">
                <a16:creationId xmlns:a16="http://schemas.microsoft.com/office/drawing/2014/main" id="{CD120C07-A763-4C90-AEDB-9BB4AD0013F6}"/>
              </a:ext>
            </a:extLst>
          </p:cNvPr>
          <p:cNvPicPr>
            <a:picLocks noGrp="1" noChangeAspect="1"/>
          </p:cNvPicPr>
          <p:nvPr>
            <p:ph idx="1"/>
          </p:nvPr>
        </p:nvPicPr>
        <p:blipFill>
          <a:blip r:embed="rId3"/>
          <a:stretch>
            <a:fillRect/>
          </a:stretch>
        </p:blipFill>
        <p:spPr>
          <a:xfrm>
            <a:off x="396882" y="3021383"/>
            <a:ext cx="5455917" cy="2823436"/>
          </a:xfrm>
          <a:prstGeom prst="rect">
            <a:avLst/>
          </a:prstGeom>
        </p:spPr>
      </p:pic>
      <p:cxnSp>
        <p:nvCxnSpPr>
          <p:cNvPr id="7" name="Straight Arrow Connector 6">
            <a:extLst>
              <a:ext uri="{FF2B5EF4-FFF2-40B4-BE49-F238E27FC236}">
                <a16:creationId xmlns:a16="http://schemas.microsoft.com/office/drawing/2014/main" id="{6FFFCD30-03E6-41AE-BCA0-8B9BC476D62A}"/>
              </a:ext>
            </a:extLst>
          </p:cNvPr>
          <p:cNvCxnSpPr>
            <a:cxnSpLocks/>
          </p:cNvCxnSpPr>
          <p:nvPr/>
        </p:nvCxnSpPr>
        <p:spPr>
          <a:xfrm>
            <a:off x="1357313" y="4729163"/>
            <a:ext cx="96384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716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a:prstGeom prst="ellipse">
            <a:avLst/>
          </a:prstGeom>
        </p:spPr>
        <p:txBody>
          <a:bodyPr vert="horz" lIns="91440" tIns="45720" rIns="91440" bIns="45720" rtlCol="0" anchor="ctr">
            <a:normAutofit fontScale="90000"/>
          </a:bodyPr>
          <a:lstStyle/>
          <a:p>
            <a:pPr algn="ctr"/>
            <a:r>
              <a:rPr lang="en-US" sz="3000" dirty="0">
                <a:solidFill>
                  <a:schemeClr val="bg1"/>
                </a:solidFill>
              </a:rPr>
              <a:t>For Restaurants, most users rate higher than the average but no observable trend</a:t>
            </a:r>
            <a:endParaRPr lang="en-US" sz="3000" kern="1200" dirty="0">
              <a:solidFill>
                <a:schemeClr val="bg1"/>
              </a:solidFill>
              <a:latin typeface="+mj-lt"/>
              <a:ea typeface="+mj-ea"/>
              <a:cs typeface="+mj-cs"/>
            </a:endParaRPr>
          </a:p>
        </p:txBody>
      </p:sp>
      <p:pic>
        <p:nvPicPr>
          <p:cNvPr id="7" name="Content Placeholder 3" descr="A screenshot of a social media post&#10;&#10;Description generated with very high confidence"/>
          <p:cNvPicPr>
            <a:picLocks noGrp="1" noChangeAspect="1"/>
          </p:cNvPicPr>
          <p:nvPr>
            <p:ph idx="1"/>
          </p:nvPr>
        </p:nvPicPr>
        <p:blipFill>
          <a:blip r:embed="rId2"/>
          <a:stretch>
            <a:fillRect/>
          </a:stretch>
        </p:blipFill>
        <p:spPr>
          <a:xfrm>
            <a:off x="1787961" y="1675227"/>
            <a:ext cx="8616077" cy="4394199"/>
          </a:xfrm>
          <a:prstGeom prst="rect">
            <a:avLst/>
          </a:prstGeom>
        </p:spPr>
      </p:pic>
      <p:cxnSp>
        <p:nvCxnSpPr>
          <p:cNvPr id="4" name="Straight Arrow Connector 3">
            <a:extLst>
              <a:ext uri="{FF2B5EF4-FFF2-40B4-BE49-F238E27FC236}">
                <a16:creationId xmlns:a16="http://schemas.microsoft.com/office/drawing/2014/main" id="{CFAF5E2D-956F-4216-91DA-780AD90E08F6}"/>
              </a:ext>
            </a:extLst>
          </p:cNvPr>
          <p:cNvCxnSpPr/>
          <p:nvPr/>
        </p:nvCxnSpPr>
        <p:spPr>
          <a:xfrm>
            <a:off x="3438525" y="4295775"/>
            <a:ext cx="493395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786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Category: </a:t>
            </a:r>
            <a:r>
              <a:rPr lang="en-US" sz="4000" b="1" kern="1200">
                <a:solidFill>
                  <a:schemeClr val="bg2"/>
                </a:solidFill>
                <a:latin typeface="+mj-lt"/>
                <a:ea typeface="+mj-ea"/>
                <a:cs typeface="+mj-cs"/>
              </a:rPr>
              <a:t>Shopping</a:t>
            </a:r>
          </a:p>
        </p:txBody>
      </p:sp>
    </p:spTree>
    <p:extLst>
      <p:ext uri="{BB962C8B-B14F-4D97-AF65-F5344CB8AC3E}">
        <p14:creationId xmlns:p14="http://schemas.microsoft.com/office/powerpoint/2010/main" val="358758786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963F1C-DE30-4CF0-BBA8-1DB3D895CC2C}"/>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2800" dirty="0">
                <a:solidFill>
                  <a:srgbClr val="FFFFFF"/>
                </a:solidFill>
              </a:rPr>
              <a:t>Comparison over months for 2007 vs 2017</a:t>
            </a:r>
            <a:br>
              <a:rPr lang="en-US" sz="2800" dirty="0">
                <a:solidFill>
                  <a:srgbClr val="FFFFFF"/>
                </a:solidFill>
              </a:rPr>
            </a:br>
            <a:r>
              <a:rPr lang="en-US" sz="2800" dirty="0">
                <a:solidFill>
                  <a:srgbClr val="FFFFFF"/>
                </a:solidFill>
              </a:rPr>
              <a:t>Users rate businesses slightly higher than the average, but no monthly trend observed</a:t>
            </a:r>
            <a:endParaRPr lang="en-US" sz="5400" dirty="0">
              <a:solidFill>
                <a:srgbClr val="FFFFFF"/>
              </a:solidFill>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080A78F-6830-4DEF-8EB4-82DCE60958AB}"/>
              </a:ext>
            </a:extLst>
          </p:cNvPr>
          <p:cNvPicPr>
            <a:picLocks noGrp="1" noChangeAspect="1"/>
          </p:cNvPicPr>
          <p:nvPr>
            <p:ph idx="1"/>
          </p:nvPr>
        </p:nvPicPr>
        <p:blipFill>
          <a:blip r:embed="rId2"/>
          <a:stretch>
            <a:fillRect/>
          </a:stretch>
        </p:blipFill>
        <p:spPr>
          <a:xfrm>
            <a:off x="331567" y="3020738"/>
            <a:ext cx="5455917" cy="280979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C10801B-2823-4C16-B63A-B5AAF4721543}"/>
              </a:ext>
            </a:extLst>
          </p:cNvPr>
          <p:cNvPicPr>
            <a:picLocks noChangeAspect="1"/>
          </p:cNvPicPr>
          <p:nvPr/>
        </p:nvPicPr>
        <p:blipFill>
          <a:blip r:embed="rId3"/>
          <a:stretch>
            <a:fillRect/>
          </a:stretch>
        </p:blipFill>
        <p:spPr>
          <a:xfrm>
            <a:off x="6445073" y="3027558"/>
            <a:ext cx="5455917" cy="2796157"/>
          </a:xfrm>
          <a:prstGeom prst="rect">
            <a:avLst/>
          </a:prstGeom>
        </p:spPr>
      </p:pic>
      <p:cxnSp>
        <p:nvCxnSpPr>
          <p:cNvPr id="7" name="Straight Arrow Connector 6">
            <a:extLst>
              <a:ext uri="{FF2B5EF4-FFF2-40B4-BE49-F238E27FC236}">
                <a16:creationId xmlns:a16="http://schemas.microsoft.com/office/drawing/2014/main" id="{2BB1882F-EC37-437D-9D5D-69C261263281}"/>
              </a:ext>
            </a:extLst>
          </p:cNvPr>
          <p:cNvCxnSpPr/>
          <p:nvPr/>
        </p:nvCxnSpPr>
        <p:spPr>
          <a:xfrm>
            <a:off x="1397658" y="4742562"/>
            <a:ext cx="96225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23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 up of a logo&#10;&#10;Description generated with high confidence">
            <a:extLst>
              <a:ext uri="{FF2B5EF4-FFF2-40B4-BE49-F238E27FC236}">
                <a16:creationId xmlns:a16="http://schemas.microsoft.com/office/drawing/2014/main" id="{2897127E-6CEF-446C-BE87-93B7C46E49D1}"/>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008F88C-A927-4769-86EE-2B5DE8B64280}"/>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Project Question</a:t>
            </a:r>
          </a:p>
        </p:txBody>
      </p:sp>
      <p:sp>
        <p:nvSpPr>
          <p:cNvPr id="3" name="Content Placeholder 2">
            <a:extLst>
              <a:ext uri="{FF2B5EF4-FFF2-40B4-BE49-F238E27FC236}">
                <a16:creationId xmlns:a16="http://schemas.microsoft.com/office/drawing/2014/main" id="{041FD69F-717B-4B53-8B68-3F55BC698A9F}"/>
              </a:ext>
            </a:extLst>
          </p:cNvPr>
          <p:cNvSpPr>
            <a:spLocks noGrp="1"/>
          </p:cNvSpPr>
          <p:nvPr>
            <p:ph idx="1"/>
          </p:nvPr>
        </p:nvSpPr>
        <p:spPr>
          <a:xfrm>
            <a:off x="6090574" y="801866"/>
            <a:ext cx="5306084" cy="5230634"/>
          </a:xfrm>
        </p:spPr>
        <p:txBody>
          <a:bodyPr anchor="ctr">
            <a:noAutofit/>
          </a:bodyPr>
          <a:lstStyle/>
          <a:p>
            <a:pPr marL="0" indent="0">
              <a:buNone/>
            </a:pPr>
            <a:r>
              <a:rPr lang="en-US" sz="3000" dirty="0">
                <a:solidFill>
                  <a:srgbClr val="000000"/>
                </a:solidFill>
              </a:rPr>
              <a:t>Is there a pattern to monthly variations in the ratings of businesses? Comparing reviews to the average for that business, or each month to the prior month, do users rate businesses higher or lower than the average in certain months? Is this more of a seasonal or monthly issue? Does this vary geographically or by other sub-category?</a:t>
            </a:r>
          </a:p>
        </p:txBody>
      </p:sp>
    </p:spTree>
    <p:extLst>
      <p:ext uri="{BB962C8B-B14F-4D97-AF65-F5344CB8AC3E}">
        <p14:creationId xmlns:p14="http://schemas.microsoft.com/office/powerpoint/2010/main" val="3818881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F6F26-B7B1-4236-AE16-27D5111E1003}"/>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200" dirty="0">
                <a:solidFill>
                  <a:schemeClr val="bg1"/>
                </a:solidFill>
              </a:rPr>
              <a:t>For shopping, users seem to rate the businesses slightly higher than the average</a:t>
            </a:r>
            <a:endParaRPr lang="en-US" sz="3200" kern="1200" dirty="0">
              <a:solidFill>
                <a:schemeClr val="bg1"/>
              </a:solidFill>
              <a:latin typeface="+mj-lt"/>
              <a:ea typeface="+mj-ea"/>
              <a:cs typeface="+mj-cs"/>
            </a:endParaRPr>
          </a:p>
        </p:txBody>
      </p:sp>
      <p:pic>
        <p:nvPicPr>
          <p:cNvPr id="7" name="Content Placeholder 3"/>
          <p:cNvPicPr>
            <a:picLocks noGrp="1" noChangeAspect="1"/>
          </p:cNvPicPr>
          <p:nvPr>
            <p:ph idx="1"/>
          </p:nvPr>
        </p:nvPicPr>
        <p:blipFill>
          <a:blip r:embed="rId2"/>
          <a:stretch>
            <a:fillRect/>
          </a:stretch>
        </p:blipFill>
        <p:spPr>
          <a:xfrm>
            <a:off x="2403395" y="1675227"/>
            <a:ext cx="7385210" cy="4394199"/>
          </a:xfrm>
          <a:prstGeom prst="rect">
            <a:avLst/>
          </a:prstGeom>
        </p:spPr>
      </p:pic>
      <p:cxnSp>
        <p:nvCxnSpPr>
          <p:cNvPr id="5" name="Straight Arrow Connector 4">
            <a:extLst>
              <a:ext uri="{FF2B5EF4-FFF2-40B4-BE49-F238E27FC236}">
                <a16:creationId xmlns:a16="http://schemas.microsoft.com/office/drawing/2014/main" id="{5EFB36AA-C13B-4E2D-8D6D-2492FBC9D878}"/>
              </a:ext>
            </a:extLst>
          </p:cNvPr>
          <p:cNvCxnSpPr/>
          <p:nvPr/>
        </p:nvCxnSpPr>
        <p:spPr>
          <a:xfrm>
            <a:off x="4057650" y="4324350"/>
            <a:ext cx="4829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600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Category: </a:t>
            </a:r>
            <a:r>
              <a:rPr lang="en-US" sz="4000" b="1" kern="1200">
                <a:solidFill>
                  <a:schemeClr val="bg2"/>
                </a:solidFill>
                <a:latin typeface="+mj-lt"/>
                <a:ea typeface="+mj-ea"/>
                <a:cs typeface="+mj-cs"/>
              </a:rPr>
              <a:t>Nightlife</a:t>
            </a:r>
          </a:p>
        </p:txBody>
      </p:sp>
    </p:spTree>
    <p:extLst>
      <p:ext uri="{BB962C8B-B14F-4D97-AF65-F5344CB8AC3E}">
        <p14:creationId xmlns:p14="http://schemas.microsoft.com/office/powerpoint/2010/main" val="92440395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71346-01DC-4B1D-AFEB-871780B9E420}"/>
              </a:ext>
            </a:extLst>
          </p:cNvPr>
          <p:cNvSpPr>
            <a:spLocks noGrp="1"/>
          </p:cNvSpPr>
          <p:nvPr>
            <p:ph type="title"/>
          </p:nvPr>
        </p:nvSpPr>
        <p:spPr>
          <a:xfrm>
            <a:off x="546351" y="562242"/>
            <a:ext cx="11139854" cy="930447"/>
          </a:xfrm>
        </p:spPr>
        <p:txBody>
          <a:bodyPr vert="horz" lIns="91440" tIns="45720" rIns="91440" bIns="45720" rtlCol="0" anchor="b">
            <a:normAutofit fontScale="90000"/>
          </a:bodyPr>
          <a:lstStyle/>
          <a:p>
            <a:pPr algn="ctr"/>
            <a:r>
              <a:rPr lang="en-US" sz="2800" dirty="0">
                <a:solidFill>
                  <a:srgbClr val="FFFFFF"/>
                </a:solidFill>
              </a:rPr>
              <a:t>Comparison over months for 2007 vs 2017</a:t>
            </a:r>
            <a:br>
              <a:rPr lang="en-US" sz="2800" dirty="0">
                <a:solidFill>
                  <a:srgbClr val="FFFFFF"/>
                </a:solidFill>
              </a:rPr>
            </a:br>
            <a:r>
              <a:rPr lang="en-US" sz="2800" dirty="0">
                <a:solidFill>
                  <a:srgbClr val="FFFFFF"/>
                </a:solidFill>
              </a:rPr>
              <a:t>Users rate businesses higher than the average, but no monthly pattern observed as compared to the initial years where the median was higher for certain months</a:t>
            </a:r>
            <a:endParaRPr lang="en-US" sz="5000" dirty="0">
              <a:solidFill>
                <a:srgbClr val="FFFFFF"/>
              </a:solidFill>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354A89D-3F0A-4B04-BE19-2964553DA531}"/>
              </a:ext>
            </a:extLst>
          </p:cNvPr>
          <p:cNvPicPr>
            <a:picLocks noChangeAspect="1"/>
          </p:cNvPicPr>
          <p:nvPr/>
        </p:nvPicPr>
        <p:blipFill>
          <a:blip r:embed="rId2"/>
          <a:stretch>
            <a:fillRect/>
          </a:stretch>
        </p:blipFill>
        <p:spPr>
          <a:xfrm>
            <a:off x="6491206" y="3020737"/>
            <a:ext cx="5455917" cy="2823436"/>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B1227CB-1441-4928-B27D-4CC8941B6C5B}"/>
              </a:ext>
            </a:extLst>
          </p:cNvPr>
          <p:cNvPicPr>
            <a:picLocks noGrp="1" noChangeAspect="1"/>
          </p:cNvPicPr>
          <p:nvPr>
            <p:ph idx="1"/>
          </p:nvPr>
        </p:nvPicPr>
        <p:blipFill>
          <a:blip r:embed="rId3"/>
          <a:stretch>
            <a:fillRect/>
          </a:stretch>
        </p:blipFill>
        <p:spPr>
          <a:xfrm>
            <a:off x="382096" y="3020737"/>
            <a:ext cx="5455917" cy="2809797"/>
          </a:xfrm>
          <a:prstGeom prst="rect">
            <a:avLst/>
          </a:prstGeom>
        </p:spPr>
      </p:pic>
      <p:cxnSp>
        <p:nvCxnSpPr>
          <p:cNvPr id="7" name="Straight Arrow Connector 6">
            <a:extLst>
              <a:ext uri="{FF2B5EF4-FFF2-40B4-BE49-F238E27FC236}">
                <a16:creationId xmlns:a16="http://schemas.microsoft.com/office/drawing/2014/main" id="{ABC5320D-9608-451D-91FF-BCA46E3CFC57}"/>
              </a:ext>
            </a:extLst>
          </p:cNvPr>
          <p:cNvCxnSpPr/>
          <p:nvPr/>
        </p:nvCxnSpPr>
        <p:spPr>
          <a:xfrm>
            <a:off x="1390650" y="4548188"/>
            <a:ext cx="962501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54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643467"/>
            <a:ext cx="12192000" cy="744836"/>
          </a:xfrm>
          <a:prstGeom prst="ellipse">
            <a:avLst/>
          </a:prstGeom>
        </p:spPr>
        <p:txBody>
          <a:bodyPr vert="horz" lIns="91440" tIns="45720" rIns="91440" bIns="45720" rtlCol="0" anchor="ctr">
            <a:noAutofit/>
          </a:bodyPr>
          <a:lstStyle/>
          <a:p>
            <a:pPr algn="ctr"/>
            <a:r>
              <a:rPr lang="en-US" sz="2400" kern="1200" dirty="0">
                <a:solidFill>
                  <a:schemeClr val="bg1"/>
                </a:solidFill>
                <a:latin typeface="+mj-lt"/>
                <a:ea typeface="+mj-ea"/>
                <a:cs typeface="+mj-cs"/>
              </a:rPr>
              <a:t>Nightlife: higher than the average: 2016 saw some businesses rated comparatively </a:t>
            </a:r>
            <a:r>
              <a:rPr lang="en-US" sz="2400" dirty="0">
                <a:solidFill>
                  <a:schemeClr val="bg1"/>
                </a:solidFill>
              </a:rPr>
              <a:t>higher than the other years</a:t>
            </a:r>
            <a:r>
              <a:rPr lang="en-US" sz="2400" kern="1200" dirty="0">
                <a:solidFill>
                  <a:schemeClr val="bg1"/>
                </a:solidFill>
                <a:latin typeface="+mj-lt"/>
                <a:ea typeface="+mj-ea"/>
                <a:cs typeface="+mj-cs"/>
              </a:rPr>
              <a:t> </a:t>
            </a:r>
          </a:p>
        </p:txBody>
      </p:sp>
      <p:pic>
        <p:nvPicPr>
          <p:cNvPr id="7" name="Content Placeholder 3" descr="A screenshot of a computer&#10;&#10;Description generated with very high confidence"/>
          <p:cNvPicPr>
            <a:picLocks noGrp="1" noChangeAspect="1"/>
          </p:cNvPicPr>
          <p:nvPr>
            <p:ph idx="1"/>
          </p:nvPr>
        </p:nvPicPr>
        <p:blipFill>
          <a:blip r:embed="rId2"/>
          <a:stretch>
            <a:fillRect/>
          </a:stretch>
        </p:blipFill>
        <p:spPr>
          <a:xfrm>
            <a:off x="1870809" y="1675227"/>
            <a:ext cx="8450381" cy="4394199"/>
          </a:xfrm>
          <a:prstGeom prst="rect">
            <a:avLst/>
          </a:prstGeom>
        </p:spPr>
      </p:pic>
      <p:cxnSp>
        <p:nvCxnSpPr>
          <p:cNvPr id="4" name="Straight Arrow Connector 3">
            <a:extLst>
              <a:ext uri="{FF2B5EF4-FFF2-40B4-BE49-F238E27FC236}">
                <a16:creationId xmlns:a16="http://schemas.microsoft.com/office/drawing/2014/main" id="{820F3D81-E624-4E32-9A77-E2265E1202AD}"/>
              </a:ext>
            </a:extLst>
          </p:cNvPr>
          <p:cNvCxnSpPr/>
          <p:nvPr/>
        </p:nvCxnSpPr>
        <p:spPr>
          <a:xfrm>
            <a:off x="3514725" y="3981450"/>
            <a:ext cx="443865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246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Category: </a:t>
            </a:r>
            <a:r>
              <a:rPr lang="en-US" sz="4000" b="1" kern="1200">
                <a:solidFill>
                  <a:schemeClr val="bg2"/>
                </a:solidFill>
                <a:latin typeface="+mj-lt"/>
                <a:ea typeface="+mj-ea"/>
                <a:cs typeface="+mj-cs"/>
              </a:rPr>
              <a:t>Home Services</a:t>
            </a:r>
          </a:p>
        </p:txBody>
      </p:sp>
    </p:spTree>
    <p:extLst>
      <p:ext uri="{BB962C8B-B14F-4D97-AF65-F5344CB8AC3E}">
        <p14:creationId xmlns:p14="http://schemas.microsoft.com/office/powerpoint/2010/main" val="410347338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7154D-2ADC-4F38-919E-B2AF52055807}"/>
              </a:ext>
            </a:extLst>
          </p:cNvPr>
          <p:cNvSpPr>
            <a:spLocks noGrp="1"/>
          </p:cNvSpPr>
          <p:nvPr>
            <p:ph type="title"/>
          </p:nvPr>
        </p:nvSpPr>
        <p:spPr>
          <a:xfrm>
            <a:off x="546351" y="629008"/>
            <a:ext cx="11139854" cy="930447"/>
          </a:xfrm>
        </p:spPr>
        <p:txBody>
          <a:bodyPr vert="horz" lIns="91440" tIns="45720" rIns="91440" bIns="45720" rtlCol="0" anchor="b">
            <a:noAutofit/>
          </a:bodyPr>
          <a:lstStyle/>
          <a:p>
            <a:pPr algn="ctr"/>
            <a:r>
              <a:rPr lang="en-US" sz="2400" dirty="0">
                <a:solidFill>
                  <a:srgbClr val="FFFFFF"/>
                </a:solidFill>
              </a:rPr>
              <a:t>Comparison over months for 2007 vs 2017. Users hardly rated much home services businesses in the early years of Yelp. Of late, they rate it higher than the average, although the summers have a higher dispersion of ratings than the other months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6ECBAAB-A147-4A89-A8B5-77863DACD86C}"/>
              </a:ext>
            </a:extLst>
          </p:cNvPr>
          <p:cNvPicPr>
            <a:picLocks noChangeAspect="1"/>
          </p:cNvPicPr>
          <p:nvPr/>
        </p:nvPicPr>
        <p:blipFill>
          <a:blip r:embed="rId2"/>
          <a:stretch>
            <a:fillRect/>
          </a:stretch>
        </p:blipFill>
        <p:spPr>
          <a:xfrm>
            <a:off x="6494860" y="3115987"/>
            <a:ext cx="5455917" cy="280979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CA750ABB-F922-4C84-8479-AB3586CAECC1}"/>
              </a:ext>
            </a:extLst>
          </p:cNvPr>
          <p:cNvPicPr>
            <a:picLocks noGrp="1" noChangeAspect="1"/>
          </p:cNvPicPr>
          <p:nvPr>
            <p:ph idx="1"/>
          </p:nvPr>
        </p:nvPicPr>
        <p:blipFill>
          <a:blip r:embed="rId3"/>
          <a:stretch>
            <a:fillRect/>
          </a:stretch>
        </p:blipFill>
        <p:spPr>
          <a:xfrm>
            <a:off x="396882" y="3110685"/>
            <a:ext cx="5455917" cy="2796157"/>
          </a:xfrm>
          <a:prstGeom prst="rect">
            <a:avLst/>
          </a:prstGeom>
        </p:spPr>
      </p:pic>
      <p:cxnSp>
        <p:nvCxnSpPr>
          <p:cNvPr id="7" name="Straight Arrow Connector 6">
            <a:extLst>
              <a:ext uri="{FF2B5EF4-FFF2-40B4-BE49-F238E27FC236}">
                <a16:creationId xmlns:a16="http://schemas.microsoft.com/office/drawing/2014/main" id="{CFF90867-DA86-47B5-82BD-2A63F8F57780}"/>
              </a:ext>
            </a:extLst>
          </p:cNvPr>
          <p:cNvCxnSpPr/>
          <p:nvPr/>
        </p:nvCxnSpPr>
        <p:spPr>
          <a:xfrm>
            <a:off x="1447800" y="4768850"/>
            <a:ext cx="96234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1024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Home Services over the years. The initial four years show random variation</a:t>
            </a:r>
            <a:r>
              <a:rPr lang="en-US" sz="2200" dirty="0">
                <a:solidFill>
                  <a:schemeClr val="bg1"/>
                </a:solidFill>
              </a:rPr>
              <a:t>; the box seems to be getting narrower in the last 5 years, with user ratings getting closer to the average each year</a:t>
            </a:r>
            <a:endParaRPr lang="en-US" sz="2200" kern="1200" dirty="0">
              <a:solidFill>
                <a:schemeClr val="bg1"/>
              </a:solidFill>
              <a:latin typeface="+mj-lt"/>
              <a:ea typeface="+mj-ea"/>
              <a:cs typeface="+mj-cs"/>
            </a:endParaRPr>
          </a:p>
        </p:txBody>
      </p:sp>
      <p:pic>
        <p:nvPicPr>
          <p:cNvPr id="4" name="Picture 3"/>
          <p:cNvPicPr>
            <a:picLocks noChangeAspect="1"/>
          </p:cNvPicPr>
          <p:nvPr/>
        </p:nvPicPr>
        <p:blipFill>
          <a:blip r:embed="rId2"/>
          <a:stretch>
            <a:fillRect/>
          </a:stretch>
        </p:blipFill>
        <p:spPr>
          <a:xfrm>
            <a:off x="1808977" y="1675227"/>
            <a:ext cx="8574045" cy="4394199"/>
          </a:xfrm>
          <a:prstGeom prst="rect">
            <a:avLst/>
          </a:prstGeom>
        </p:spPr>
      </p:pic>
      <p:cxnSp>
        <p:nvCxnSpPr>
          <p:cNvPr id="7" name="Straight Arrow Connector 6">
            <a:extLst>
              <a:ext uri="{FF2B5EF4-FFF2-40B4-BE49-F238E27FC236}">
                <a16:creationId xmlns:a16="http://schemas.microsoft.com/office/drawing/2014/main" id="{50D713BF-09B6-4E4B-A2D0-4AB0B1E8E5D1}"/>
              </a:ext>
            </a:extLst>
          </p:cNvPr>
          <p:cNvCxnSpPr/>
          <p:nvPr/>
        </p:nvCxnSpPr>
        <p:spPr>
          <a:xfrm>
            <a:off x="3476625" y="4181475"/>
            <a:ext cx="43434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140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4BFA1-2075-4901-9E24-E41D1FDD51F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a:extLst>
              <a:ext uri="{FF2B5EF4-FFF2-40B4-BE49-F238E27FC236}">
                <a16:creationId xmlns:a16="http://schemas.microsoft.com/office/drawing/2014/main" id="{053FB2EE-284F-4C87-AB3D-BBF87A9FAB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kern="1200">
                <a:solidFill>
                  <a:schemeClr val="bg2"/>
                </a:solidFill>
                <a:latin typeface="+mj-lt"/>
                <a:ea typeface="+mj-ea"/>
                <a:cs typeface="+mj-cs"/>
              </a:rPr>
              <a:t>Category: </a:t>
            </a:r>
            <a:r>
              <a:rPr lang="en-US" sz="4000" b="1" kern="1200">
                <a:solidFill>
                  <a:schemeClr val="bg2"/>
                </a:solidFill>
                <a:latin typeface="+mj-lt"/>
                <a:ea typeface="+mj-ea"/>
                <a:cs typeface="+mj-cs"/>
              </a:rPr>
              <a:t>Arts &amp; Entertainment</a:t>
            </a:r>
          </a:p>
        </p:txBody>
      </p:sp>
    </p:spTree>
    <p:extLst>
      <p:ext uri="{BB962C8B-B14F-4D97-AF65-F5344CB8AC3E}">
        <p14:creationId xmlns:p14="http://schemas.microsoft.com/office/powerpoint/2010/main" val="56259235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79E6E-C5D8-42F0-B6F9-81466970B725}"/>
              </a:ext>
            </a:extLst>
          </p:cNvPr>
          <p:cNvSpPr>
            <a:spLocks noGrp="1"/>
          </p:cNvSpPr>
          <p:nvPr>
            <p:ph type="title"/>
          </p:nvPr>
        </p:nvSpPr>
        <p:spPr>
          <a:xfrm>
            <a:off x="546351" y="433545"/>
            <a:ext cx="11139854" cy="930447"/>
          </a:xfrm>
        </p:spPr>
        <p:txBody>
          <a:bodyPr vert="horz" lIns="91440" tIns="45720" rIns="91440" bIns="45720" rtlCol="0" anchor="b">
            <a:noAutofit/>
          </a:bodyPr>
          <a:lstStyle/>
          <a:p>
            <a:pPr algn="ctr"/>
            <a:r>
              <a:rPr lang="en-US" sz="2400" dirty="0">
                <a:solidFill>
                  <a:srgbClr val="FFFFFF"/>
                </a:solidFill>
              </a:rPr>
              <a:t>Ratings fluctuated both up and down during the initial years but evened our in the recent years. Users rate businesses higher than the average but no trend is observed over the months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6C3A25F2-6404-47A3-BA0D-742AE9F6F107}"/>
              </a:ext>
            </a:extLst>
          </p:cNvPr>
          <p:cNvPicPr>
            <a:picLocks noGrp="1" noChangeAspect="1"/>
          </p:cNvPicPr>
          <p:nvPr>
            <p:ph idx="1"/>
          </p:nvPr>
        </p:nvPicPr>
        <p:blipFill>
          <a:blip r:embed="rId2"/>
          <a:stretch>
            <a:fillRect/>
          </a:stretch>
        </p:blipFill>
        <p:spPr>
          <a:xfrm>
            <a:off x="331567" y="3047408"/>
            <a:ext cx="5455917" cy="2809797"/>
          </a:xfrm>
          <a:prstGeom prst="rect">
            <a:avLst/>
          </a:prstGeom>
        </p:spPr>
      </p:pic>
      <p:cxnSp>
        <p:nvCxnSpPr>
          <p:cNvPr id="14" name="Straight Connector 13">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68664D2-6993-4AC0-8F98-0A3FFD988522}"/>
              </a:ext>
            </a:extLst>
          </p:cNvPr>
          <p:cNvPicPr>
            <a:picLocks noChangeAspect="1"/>
          </p:cNvPicPr>
          <p:nvPr/>
        </p:nvPicPr>
        <p:blipFill>
          <a:blip r:embed="rId3"/>
          <a:stretch>
            <a:fillRect/>
          </a:stretch>
        </p:blipFill>
        <p:spPr>
          <a:xfrm>
            <a:off x="6445073" y="3087718"/>
            <a:ext cx="5455917" cy="2782517"/>
          </a:xfrm>
          <a:prstGeom prst="rect">
            <a:avLst/>
          </a:prstGeom>
        </p:spPr>
      </p:pic>
      <p:cxnSp>
        <p:nvCxnSpPr>
          <p:cNvPr id="7" name="Straight Arrow Connector 6">
            <a:extLst>
              <a:ext uri="{FF2B5EF4-FFF2-40B4-BE49-F238E27FC236}">
                <a16:creationId xmlns:a16="http://schemas.microsoft.com/office/drawing/2014/main" id="{31B31314-0447-4212-B294-E6BDC1E4B0FF}"/>
              </a:ext>
            </a:extLst>
          </p:cNvPr>
          <p:cNvCxnSpPr/>
          <p:nvPr/>
        </p:nvCxnSpPr>
        <p:spPr>
          <a:xfrm>
            <a:off x="1378634" y="4670474"/>
            <a:ext cx="9650437" cy="773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003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000" kern="1200" dirty="0">
                <a:solidFill>
                  <a:schemeClr val="bg1"/>
                </a:solidFill>
                <a:latin typeface="+mj-lt"/>
                <a:ea typeface="+mj-ea"/>
                <a:cs typeface="+mj-cs"/>
              </a:rPr>
              <a:t>Arts &amp; Entertainment over the years; users rate </a:t>
            </a:r>
            <a:r>
              <a:rPr lang="en-US" sz="3000" dirty="0">
                <a:solidFill>
                  <a:schemeClr val="bg1"/>
                </a:solidFill>
              </a:rPr>
              <a:t>businesses higher than the average; 2015 saw a higher maximum rating than other years</a:t>
            </a:r>
            <a:endParaRPr lang="en-US" sz="3000" kern="1200" dirty="0">
              <a:solidFill>
                <a:schemeClr val="bg1"/>
              </a:solidFill>
              <a:latin typeface="+mj-lt"/>
              <a:ea typeface="+mj-ea"/>
              <a:cs typeface="+mj-cs"/>
            </a:endParaRPr>
          </a:p>
        </p:txBody>
      </p:sp>
      <p:pic>
        <p:nvPicPr>
          <p:cNvPr id="4" name="Picture 3" descr="A screenshot of a social media post&#10;&#10;Description generated with very high confidence"/>
          <p:cNvPicPr>
            <a:picLocks noChangeAspect="1"/>
          </p:cNvPicPr>
          <p:nvPr/>
        </p:nvPicPr>
        <p:blipFill>
          <a:blip r:embed="rId2"/>
          <a:stretch>
            <a:fillRect/>
          </a:stretch>
        </p:blipFill>
        <p:spPr>
          <a:xfrm>
            <a:off x="1829787" y="1675227"/>
            <a:ext cx="8532425" cy="4394199"/>
          </a:xfrm>
          <a:prstGeom prst="rect">
            <a:avLst/>
          </a:prstGeom>
        </p:spPr>
      </p:pic>
      <p:cxnSp>
        <p:nvCxnSpPr>
          <p:cNvPr id="5" name="Straight Arrow Connector 4">
            <a:extLst>
              <a:ext uri="{FF2B5EF4-FFF2-40B4-BE49-F238E27FC236}">
                <a16:creationId xmlns:a16="http://schemas.microsoft.com/office/drawing/2014/main" id="{C1256CF0-C11E-4CF3-A55D-FEA97E14A532}"/>
              </a:ext>
            </a:extLst>
          </p:cNvPr>
          <p:cNvCxnSpPr/>
          <p:nvPr/>
        </p:nvCxnSpPr>
        <p:spPr>
          <a:xfrm>
            <a:off x="3476625" y="4191000"/>
            <a:ext cx="444817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155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1F536-87C8-4BAB-9AC9-D0CB90CCD787}"/>
              </a:ext>
            </a:extLst>
          </p:cNvPr>
          <p:cNvSpPr>
            <a:spLocks noGrp="1"/>
          </p:cNvSpPr>
          <p:nvPr>
            <p:ph type="title"/>
          </p:nvPr>
        </p:nvSpPr>
        <p:spPr>
          <a:xfrm>
            <a:off x="688769" y="320634"/>
            <a:ext cx="7921831" cy="808581"/>
          </a:xfrm>
          <a:prstGeom prst="ellipse">
            <a:avLst/>
          </a:prstGeom>
        </p:spPr>
        <p:txBody>
          <a:bodyPr vert="horz" lIns="91440" tIns="45720" rIns="91440" bIns="45720" rtlCol="0">
            <a:normAutofit/>
          </a:bodyPr>
          <a:lstStyle/>
          <a:p>
            <a:r>
              <a:rPr lang="en-US" sz="2800" kern="1200" dirty="0">
                <a:latin typeface="+mj-lt"/>
                <a:ea typeface="+mj-ea"/>
                <a:cs typeface="+mj-cs"/>
              </a:rPr>
              <a:t>WHY YELP WOULD WANT TO KNOW?</a:t>
            </a:r>
          </a:p>
        </p:txBody>
      </p:sp>
      <p:sp>
        <p:nvSpPr>
          <p:cNvPr id="7" name="Content Placeholder 6">
            <a:extLst>
              <a:ext uri="{FF2B5EF4-FFF2-40B4-BE49-F238E27FC236}">
                <a16:creationId xmlns:a16="http://schemas.microsoft.com/office/drawing/2014/main" id="{3FE94967-785A-459F-A2DA-8EAAFFA8C1EF}"/>
              </a:ext>
            </a:extLst>
          </p:cNvPr>
          <p:cNvSpPr>
            <a:spLocks noGrp="1"/>
          </p:cNvSpPr>
          <p:nvPr>
            <p:ph idx="1"/>
          </p:nvPr>
        </p:nvSpPr>
        <p:spPr>
          <a:xfrm>
            <a:off x="656122" y="1844620"/>
            <a:ext cx="7921831" cy="4599571"/>
          </a:xfrm>
        </p:spPr>
        <p:txBody>
          <a:bodyPr anchor="ctr">
            <a:noAutofit/>
          </a:bodyPr>
          <a:lstStyle/>
          <a:p>
            <a:r>
              <a:rPr lang="en-US" sz="1800" b="1" dirty="0"/>
              <a:t>Increasing Engagement: </a:t>
            </a:r>
            <a:r>
              <a:rPr lang="en-US" sz="1800" dirty="0"/>
              <a:t>By looking into the variations of ratings and reviews between businesses, Yelp will be able to provide businesses with an improved platform that would help them engage more with consumers.</a:t>
            </a:r>
          </a:p>
          <a:p>
            <a:r>
              <a:rPr lang="en-US" sz="1800" b="1" dirty="0"/>
              <a:t>Expanding our reach through advertising</a:t>
            </a:r>
            <a:r>
              <a:rPr lang="en-US" sz="1800" dirty="0"/>
              <a:t>: The difference in ratings between businesses would also be likely due to certain businesses not able to find an appropriate means to reach the purchase intent driven customers. Therefore, improving on the promotion offers, targeted search advertising, discounted offers and further enhancements to their business listings page could help them engage more with consumers, thereby increasing revenue from advertising.</a:t>
            </a:r>
          </a:p>
          <a:p>
            <a:r>
              <a:rPr lang="en-US" sz="1800" b="1" dirty="0"/>
              <a:t>Provide a great consumer experience: </a:t>
            </a:r>
            <a:r>
              <a:rPr lang="en-US" sz="1800" dirty="0"/>
              <a:t>Another possibility behind looking into the question on if users rate businesses lower or higher, could be to find out the possibility of Yelp’s users experiencing a negative user experience. Therefore, by not using solutions that could alienate users or degrade the user experience, Yelp could provide more on consumer protection. This way Yelp would be able to offer a high user experience which would result in more users engaging with their platform.  </a:t>
            </a:r>
          </a:p>
          <a:p>
            <a:pPr marL="0" indent="0">
              <a:buNone/>
            </a:pPr>
            <a:r>
              <a:rPr lang="en-US" sz="1800" dirty="0"/>
              <a:t>Therefore, increases in the metrics like ratings and review count, would help to improve the value proposition of Yelp to local businesses as they seek easy to use and effective advertising solutions.</a:t>
            </a:r>
          </a:p>
          <a:p>
            <a:endParaRPr lang="en-US" sz="1800" dirty="0"/>
          </a:p>
        </p:txBody>
      </p:sp>
      <p:sp>
        <p:nvSpPr>
          <p:cNvPr id="49" name="Rectangle 48">
            <a:extLst>
              <a:ext uri="{FF2B5EF4-FFF2-40B4-BE49-F238E27FC236}">
                <a16:creationId xmlns:a16="http://schemas.microsoft.com/office/drawing/2014/main" id="{59A309A7-1751-4ABE-A3C1-EEC40366AD8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67D8EB6-EAE1-4F9C-B398-83321E2872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Business Growth">
            <a:extLst>
              <a:ext uri="{FF2B5EF4-FFF2-40B4-BE49-F238E27FC236}">
                <a16:creationId xmlns:a16="http://schemas.microsoft.com/office/drawing/2014/main" id="{89FA912D-0ED6-417C-8AFF-EC758F63478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119118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3800" b="1" kern="1200" dirty="0">
                <a:solidFill>
                  <a:srgbClr val="FFFFFF"/>
                </a:solidFill>
                <a:latin typeface="+mj-lt"/>
                <a:ea typeface="+mj-ea"/>
                <a:cs typeface="+mj-cs"/>
              </a:rPr>
              <a:t>Pattern </a:t>
            </a:r>
            <a:r>
              <a:rPr lang="en-US" sz="3800" b="1" dirty="0">
                <a:solidFill>
                  <a:srgbClr val="FFFFFF"/>
                </a:solidFill>
              </a:rPr>
              <a:t>for</a:t>
            </a:r>
            <a:r>
              <a:rPr lang="en-US" sz="3800" b="1" kern="1200" dirty="0">
                <a:solidFill>
                  <a:srgbClr val="FFFFFF"/>
                </a:solidFill>
                <a:latin typeface="+mj-lt"/>
                <a:ea typeface="+mj-ea"/>
                <a:cs typeface="+mj-cs"/>
              </a:rPr>
              <a:t> monthly variations in the ratings of businesses? Does this vary geographically?</a:t>
            </a:r>
          </a:p>
        </p:txBody>
      </p:sp>
      <p:pic>
        <p:nvPicPr>
          <p:cNvPr id="9" name="Picture 8" descr="A silhouette of a person&#10;&#10;Description generated with high confidence">
            <a:extLst>
              <a:ext uri="{FF2B5EF4-FFF2-40B4-BE49-F238E27FC236}">
                <a16:creationId xmlns:a16="http://schemas.microsoft.com/office/drawing/2014/main" id="{2270F1FA-0425-408F-9861-80BF5AFB276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2629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2400" kern="1200" dirty="0">
                <a:solidFill>
                  <a:schemeClr val="bg1"/>
                </a:solidFill>
                <a:latin typeface="+mj-lt"/>
                <a:ea typeface="+mj-ea"/>
                <a:cs typeface="+mj-cs"/>
              </a:rPr>
              <a:t>Alberta (AB): the median holds around the same value for each month but the max and min ratings are low as compared to other states </a:t>
            </a:r>
          </a:p>
        </p:txBody>
      </p:sp>
      <p:pic>
        <p:nvPicPr>
          <p:cNvPr id="7" name="Content Placeholder 3" descr="A screenshot of a computer&#10;&#10;Description generated with very high confidence"/>
          <p:cNvPicPr>
            <a:picLocks noGrp="1" noChangeAspect="1"/>
          </p:cNvPicPr>
          <p:nvPr>
            <p:ph idx="1"/>
          </p:nvPr>
        </p:nvPicPr>
        <p:blipFill>
          <a:blip r:embed="rId2"/>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1399398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2400" kern="1200" dirty="0">
                <a:solidFill>
                  <a:schemeClr val="bg1"/>
                </a:solidFill>
                <a:latin typeface="+mj-lt"/>
                <a:ea typeface="+mj-ea"/>
                <a:cs typeface="+mj-cs"/>
              </a:rPr>
              <a:t>Arizona (AZ): a large number of businesses either have a lower or higher rating than the average, as compared to the other states</a:t>
            </a:r>
          </a:p>
        </p:txBody>
      </p:sp>
      <p:pic>
        <p:nvPicPr>
          <p:cNvPr id="7" name="Content Placeholder 3"/>
          <p:cNvPicPr>
            <a:picLocks noGrp="1" noChangeAspect="1"/>
          </p:cNvPicPr>
          <p:nvPr>
            <p:ph idx="1"/>
          </p:nvPr>
        </p:nvPicPr>
        <p:blipFill>
          <a:blip r:embed="rId2"/>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3940037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2400" kern="1200" dirty="0">
                <a:solidFill>
                  <a:schemeClr val="bg1"/>
                </a:solidFill>
                <a:latin typeface="+mj-lt"/>
                <a:ea typeface="+mj-ea"/>
                <a:cs typeface="+mj-cs"/>
              </a:rPr>
              <a:t>Illinois (IL): the spread for May and September is narrow; February and April have the widest variance for ratings</a:t>
            </a:r>
          </a:p>
        </p:txBody>
      </p:sp>
      <p:pic>
        <p:nvPicPr>
          <p:cNvPr id="7" name="Content Placeholder 3" descr="A screenshot of a computer&#10;&#10;Description generated with very high confidence"/>
          <p:cNvPicPr>
            <a:picLocks noGrp="1" noChangeAspect="1"/>
          </p:cNvPicPr>
          <p:nvPr>
            <p:ph idx="1"/>
          </p:nvPr>
        </p:nvPicPr>
        <p:blipFill>
          <a:blip r:embed="rId2"/>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931195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2400" kern="1200" dirty="0">
                <a:solidFill>
                  <a:schemeClr val="bg1"/>
                </a:solidFill>
                <a:latin typeface="+mj-lt"/>
                <a:ea typeface="+mj-ea"/>
                <a:cs typeface="+mj-cs"/>
              </a:rPr>
              <a:t>North Carolina (NC): for some reasons, we observe a lot of outliers for this state, suggesting errors (specially </a:t>
            </a:r>
            <a:r>
              <a:rPr lang="en-US" sz="2400" dirty="0">
                <a:solidFill>
                  <a:schemeClr val="bg1"/>
                </a:solidFill>
              </a:rPr>
              <a:t>before the 1</a:t>
            </a:r>
            <a:r>
              <a:rPr lang="en-US" sz="2400" baseline="30000" dirty="0">
                <a:solidFill>
                  <a:schemeClr val="bg1"/>
                </a:solidFill>
              </a:rPr>
              <a:t>st</a:t>
            </a:r>
            <a:r>
              <a:rPr lang="en-US" sz="2400" dirty="0">
                <a:solidFill>
                  <a:schemeClr val="bg1"/>
                </a:solidFill>
              </a:rPr>
              <a:t> quartile</a:t>
            </a:r>
            <a:r>
              <a:rPr lang="en-US" sz="2400" kern="1200" dirty="0">
                <a:solidFill>
                  <a:schemeClr val="bg1"/>
                </a:solidFill>
                <a:latin typeface="+mj-lt"/>
                <a:ea typeface="+mj-ea"/>
                <a:cs typeface="+mj-cs"/>
              </a:rPr>
              <a:t>)</a:t>
            </a:r>
          </a:p>
        </p:txBody>
      </p:sp>
      <p:pic>
        <p:nvPicPr>
          <p:cNvPr id="7" name="Content Placeholder 3"/>
          <p:cNvPicPr>
            <a:picLocks noGrp="1" noChangeAspect="1"/>
          </p:cNvPicPr>
          <p:nvPr>
            <p:ph idx="1"/>
          </p:nvPr>
        </p:nvPicPr>
        <p:blipFill>
          <a:blip r:embed="rId2"/>
          <a:stretch>
            <a:fillRect/>
          </a:stretch>
        </p:blipFill>
        <p:spPr>
          <a:xfrm>
            <a:off x="1808977" y="1675227"/>
            <a:ext cx="8574045" cy="4394199"/>
          </a:xfrm>
          <a:prstGeom prst="rect">
            <a:avLst/>
          </a:prstGeom>
        </p:spPr>
      </p:pic>
    </p:spTree>
    <p:extLst>
      <p:ext uri="{BB962C8B-B14F-4D97-AF65-F5344CB8AC3E}">
        <p14:creationId xmlns:p14="http://schemas.microsoft.com/office/powerpoint/2010/main" val="1803807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2400" kern="1200" dirty="0">
                <a:solidFill>
                  <a:schemeClr val="bg1"/>
                </a:solidFill>
                <a:latin typeface="+mj-lt"/>
                <a:ea typeface="+mj-ea"/>
                <a:cs typeface="+mj-cs"/>
              </a:rPr>
              <a:t>Nevada (NV): a large number of outliers; this needs to be looked into, to observe if </a:t>
            </a:r>
            <a:r>
              <a:rPr lang="en-US" sz="2400" dirty="0">
                <a:solidFill>
                  <a:schemeClr val="bg1"/>
                </a:solidFill>
              </a:rPr>
              <a:t>a particular driver is behind it</a:t>
            </a:r>
            <a:endParaRPr lang="en-US" sz="2400" kern="1200" dirty="0">
              <a:solidFill>
                <a:schemeClr val="bg1"/>
              </a:solidFill>
              <a:latin typeface="+mj-lt"/>
              <a:ea typeface="+mj-ea"/>
              <a:cs typeface="+mj-cs"/>
            </a:endParaRPr>
          </a:p>
        </p:txBody>
      </p:sp>
      <p:pic>
        <p:nvPicPr>
          <p:cNvPr id="7" name="Content Placeholder 3"/>
          <p:cNvPicPr>
            <a:picLocks noGrp="1" noChangeAspect="1"/>
          </p:cNvPicPr>
          <p:nvPr>
            <p:ph idx="1"/>
          </p:nvPr>
        </p:nvPicPr>
        <p:blipFill>
          <a:blip r:embed="rId2"/>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2007385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a:prstGeom prst="ellipse">
            <a:avLst/>
          </a:prstGeom>
        </p:spPr>
        <p:txBody>
          <a:bodyPr vert="horz" lIns="91440" tIns="45720" rIns="91440" bIns="45720" rtlCol="0" anchor="ctr">
            <a:noAutofit/>
          </a:bodyPr>
          <a:lstStyle/>
          <a:p>
            <a:pPr algn="ctr"/>
            <a:r>
              <a:rPr lang="en-US" sz="2400" kern="1200" dirty="0">
                <a:solidFill>
                  <a:schemeClr val="bg1"/>
                </a:solidFill>
                <a:latin typeface="+mj-lt"/>
                <a:ea typeface="+mj-ea"/>
                <a:cs typeface="+mj-cs"/>
              </a:rPr>
              <a:t>Ohio (OH): the dispersion is narrower in June, October and December, as compared to other months</a:t>
            </a:r>
          </a:p>
        </p:txBody>
      </p:sp>
      <p:pic>
        <p:nvPicPr>
          <p:cNvPr id="16" name="Content Placeholder 3"/>
          <p:cNvPicPr>
            <a:picLocks noGrp="1" noChangeAspect="1"/>
          </p:cNvPicPr>
          <p:nvPr>
            <p:ph idx="1"/>
          </p:nvPr>
        </p:nvPicPr>
        <p:blipFill>
          <a:blip r:embed="rId2"/>
          <a:stretch>
            <a:fillRect/>
          </a:stretch>
        </p:blipFill>
        <p:spPr>
          <a:xfrm>
            <a:off x="1808977" y="1675227"/>
            <a:ext cx="8574045" cy="4394199"/>
          </a:xfrm>
          <a:prstGeom prst="rect">
            <a:avLst/>
          </a:prstGeom>
        </p:spPr>
      </p:pic>
    </p:spTree>
    <p:extLst>
      <p:ext uri="{BB962C8B-B14F-4D97-AF65-F5344CB8AC3E}">
        <p14:creationId xmlns:p14="http://schemas.microsoft.com/office/powerpoint/2010/main" val="257086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Ontario (ON): higher than average</a:t>
            </a:r>
          </a:p>
        </p:txBody>
      </p:sp>
      <p:pic>
        <p:nvPicPr>
          <p:cNvPr id="7" name="Content Placeholder 3"/>
          <p:cNvPicPr>
            <a:picLocks noGrp="1" noChangeAspect="1"/>
          </p:cNvPicPr>
          <p:nvPr>
            <p:ph idx="1"/>
          </p:nvPr>
        </p:nvPicPr>
        <p:blipFill>
          <a:blip r:embed="rId2"/>
          <a:stretch>
            <a:fillRect/>
          </a:stretch>
        </p:blipFill>
        <p:spPr>
          <a:xfrm>
            <a:off x="1850396" y="1675227"/>
            <a:ext cx="8491207" cy="4394199"/>
          </a:xfrm>
          <a:prstGeom prst="rect">
            <a:avLst/>
          </a:prstGeom>
        </p:spPr>
      </p:pic>
    </p:spTree>
    <p:extLst>
      <p:ext uri="{BB962C8B-B14F-4D97-AF65-F5344CB8AC3E}">
        <p14:creationId xmlns:p14="http://schemas.microsoft.com/office/powerpoint/2010/main" val="3787253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Autofit/>
          </a:bodyPr>
          <a:lstStyle/>
          <a:p>
            <a:pPr algn="ctr"/>
            <a:r>
              <a:rPr lang="en-US" sz="2400" kern="1200" dirty="0">
                <a:solidFill>
                  <a:schemeClr val="bg1"/>
                </a:solidFill>
                <a:latin typeface="+mj-lt"/>
                <a:ea typeface="+mj-ea"/>
                <a:cs typeface="+mj-cs"/>
              </a:rPr>
              <a:t>Pennsylvania (PA): no observable monthly variance in ratings which are all higher than the average</a:t>
            </a:r>
          </a:p>
        </p:txBody>
      </p:sp>
      <p:pic>
        <p:nvPicPr>
          <p:cNvPr id="7" name="Content Placeholder 3"/>
          <p:cNvPicPr>
            <a:picLocks noGrp="1" noChangeAspect="1"/>
          </p:cNvPicPr>
          <p:nvPr>
            <p:ph idx="1"/>
          </p:nvPr>
        </p:nvPicPr>
        <p:blipFill>
          <a:blip r:embed="rId2"/>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1069362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kern="1200" dirty="0">
                <a:solidFill>
                  <a:schemeClr val="bg1"/>
                </a:solidFill>
                <a:latin typeface="+mj-lt"/>
                <a:ea typeface="+mj-ea"/>
                <a:cs typeface="+mj-cs"/>
              </a:rPr>
              <a:t>South Carolina (SC): of all the states, SC has the least difference from the average ratings. </a:t>
            </a:r>
            <a:r>
              <a:rPr lang="en-US" sz="2200" dirty="0">
                <a:solidFill>
                  <a:schemeClr val="bg1"/>
                </a:solidFill>
              </a:rPr>
              <a:t>And they seem to variate each month too (although higher than the average)</a:t>
            </a:r>
            <a:endParaRPr lang="en-US" sz="2200" kern="1200" dirty="0">
              <a:solidFill>
                <a:schemeClr val="bg1"/>
              </a:solidFill>
              <a:latin typeface="+mj-lt"/>
              <a:ea typeface="+mj-ea"/>
              <a:cs typeface="+mj-cs"/>
            </a:endParaRPr>
          </a:p>
        </p:txBody>
      </p:sp>
      <p:pic>
        <p:nvPicPr>
          <p:cNvPr id="7" name="Content Placeholder 3"/>
          <p:cNvPicPr>
            <a:picLocks noGrp="1" noChangeAspect="1"/>
          </p:cNvPicPr>
          <p:nvPr>
            <p:ph idx="1"/>
          </p:nvPr>
        </p:nvPicPr>
        <p:blipFill>
          <a:blip r:embed="rId2"/>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1445481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2BF15B-3F43-4231-A504-94D1D73EE4C0}"/>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700" kern="1200" dirty="0">
                <a:solidFill>
                  <a:schemeClr val="bg1"/>
                </a:solidFill>
                <a:latin typeface="+mj-lt"/>
                <a:ea typeface="+mj-ea"/>
                <a:cs typeface="+mj-cs"/>
              </a:rPr>
              <a:t>Volume of ratings given each year at Yelp for the 5 categories considered. Clearly there wasn’t enough data in the initial years but the slope changes from 2009 onwards</a:t>
            </a:r>
          </a:p>
        </p:txBody>
      </p:sp>
      <p:pic>
        <p:nvPicPr>
          <p:cNvPr id="4" name="Content Placeholder 3" descr="A close up of a white background&#10;&#10;Description generated with high confidence">
            <a:extLst>
              <a:ext uri="{FF2B5EF4-FFF2-40B4-BE49-F238E27FC236}">
                <a16:creationId xmlns:a16="http://schemas.microsoft.com/office/drawing/2014/main" id="{0AB8D757-3388-44DB-9FA6-9B19738973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9349" y="1675227"/>
            <a:ext cx="7953301" cy="4394199"/>
          </a:xfrm>
          <a:prstGeom prst="rect">
            <a:avLst/>
          </a:prstGeom>
        </p:spPr>
      </p:pic>
    </p:spTree>
    <p:extLst>
      <p:ext uri="{BB962C8B-B14F-4D97-AF65-F5344CB8AC3E}">
        <p14:creationId xmlns:p14="http://schemas.microsoft.com/office/powerpoint/2010/main" val="1680648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4AC5506-6312-4701-8D3C-40187889A94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j-lt"/>
                <a:ea typeface="+mj-ea"/>
                <a:cs typeface="+mj-cs"/>
              </a:rPr>
              <a:t>Wisconsin (WI)</a:t>
            </a:r>
          </a:p>
        </p:txBody>
      </p:sp>
      <p:pic>
        <p:nvPicPr>
          <p:cNvPr id="16" name="Content Placeholder 3" descr="A screenshot of a computer&#10;&#10;Description generated with very high confidence"/>
          <p:cNvPicPr>
            <a:picLocks noGrp="1" noChangeAspect="1"/>
          </p:cNvPicPr>
          <p:nvPr>
            <p:ph idx="1"/>
          </p:nvPr>
        </p:nvPicPr>
        <p:blipFill>
          <a:blip r:embed="rId2"/>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2394766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Content Placeholder 8" descr="A screenshot of a computer&#10;&#10;Description generated with very high confidence">
            <a:extLst>
              <a:ext uri="{FF2B5EF4-FFF2-40B4-BE49-F238E27FC236}">
                <a16:creationId xmlns:a16="http://schemas.microsoft.com/office/drawing/2014/main" id="{16D3023A-55EB-4C02-9953-F820E3BC52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926935"/>
            <a:ext cx="10929788" cy="2955748"/>
          </a:xfrm>
          <a:prstGeom prst="rect">
            <a:avLst/>
          </a:prstGeom>
        </p:spPr>
      </p:pic>
      <p:sp>
        <p:nvSpPr>
          <p:cNvPr id="17" name="Rectangle 16">
            <a:extLst>
              <a:ext uri="{FF2B5EF4-FFF2-40B4-BE49-F238E27FC236}">
                <a16:creationId xmlns:a16="http://schemas.microsoft.com/office/drawing/2014/main" id="{72257994-BD97-4691-8B89-198A6D2BABD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11960A-92EC-4CA6-8C17-22CDD60CFC43}"/>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fontScale="90000"/>
          </a:bodyPr>
          <a:lstStyle/>
          <a:p>
            <a:pPr algn="ctr"/>
            <a:r>
              <a:rPr lang="en-US" sz="2500" kern="1200" dirty="0">
                <a:solidFill>
                  <a:srgbClr val="404040"/>
                </a:solidFill>
                <a:latin typeface="+mj-lt"/>
                <a:ea typeface="+mj-ea"/>
                <a:cs typeface="+mj-cs"/>
              </a:rPr>
              <a:t>We can see here how there is not much difference in the user ratings from the average ratings in the initial years (mostly because of lack of data). However this starts to change from 2010 onwards. Arizona and Nevada have the biggest difference </a:t>
            </a:r>
            <a:r>
              <a:rPr lang="en-US" sz="2500" dirty="0">
                <a:solidFill>
                  <a:srgbClr val="404040"/>
                </a:solidFill>
              </a:rPr>
              <a:t>of the lot</a:t>
            </a:r>
            <a:endParaRPr lang="en-US" sz="2500" kern="1200" dirty="0">
              <a:solidFill>
                <a:srgbClr val="404040"/>
              </a:solidFill>
              <a:latin typeface="+mj-lt"/>
              <a:ea typeface="+mj-ea"/>
              <a:cs typeface="+mj-cs"/>
            </a:endParaRPr>
          </a:p>
        </p:txBody>
      </p:sp>
    </p:spTree>
    <p:extLst>
      <p:ext uri="{BB962C8B-B14F-4D97-AF65-F5344CB8AC3E}">
        <p14:creationId xmlns:p14="http://schemas.microsoft.com/office/powerpoint/2010/main" val="80609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99899462-FC16-43B0-966B-FCA2634507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704BB-BABB-4A3E-A228-C0A25B9A882C}"/>
              </a:ext>
            </a:extLst>
          </p:cNvPr>
          <p:cNvSpPr>
            <a:spLocks noGrp="1"/>
          </p:cNvSpPr>
          <p:nvPr>
            <p:ph type="title"/>
          </p:nvPr>
        </p:nvSpPr>
        <p:spPr>
          <a:xfrm>
            <a:off x="5297762" y="1053711"/>
            <a:ext cx="5638994" cy="1424446"/>
          </a:xfrm>
        </p:spPr>
        <p:txBody>
          <a:bodyPr>
            <a:normAutofit/>
          </a:bodyPr>
          <a:lstStyle/>
          <a:p>
            <a:r>
              <a:rPr lang="en-US">
                <a:solidFill>
                  <a:srgbClr val="FFFFFF"/>
                </a:solidFill>
              </a:rPr>
              <a:t>Limitation - 01</a:t>
            </a:r>
          </a:p>
        </p:txBody>
      </p:sp>
      <p:pic>
        <p:nvPicPr>
          <p:cNvPr id="4" name="Picture 3">
            <a:extLst>
              <a:ext uri="{FF2B5EF4-FFF2-40B4-BE49-F238E27FC236}">
                <a16:creationId xmlns:a16="http://schemas.microsoft.com/office/drawing/2014/main" id="{953497FE-9365-405F-9672-8CF311C38DB1}"/>
              </a:ext>
            </a:extLst>
          </p:cNvPr>
          <p:cNvPicPr/>
          <p:nvPr/>
        </p:nvPicPr>
        <p:blipFill rotWithShape="1">
          <a:blip r:embed="rId2"/>
          <a:srcRect l="1528" r="2" b="2"/>
          <a:stretch/>
        </p:blipFill>
        <p:spPr>
          <a:xfrm>
            <a:off x="481886" y="617830"/>
            <a:ext cx="3662730" cy="2510706"/>
          </a:xfrm>
          <a:prstGeom prst="rect">
            <a:avLst/>
          </a:prstGeom>
        </p:spPr>
      </p:pic>
      <p:cxnSp>
        <p:nvCxnSpPr>
          <p:cNvPr id="20" name="Straight Connector 16">
            <a:extLst>
              <a:ext uri="{FF2B5EF4-FFF2-40B4-BE49-F238E27FC236}">
                <a16:creationId xmlns:a16="http://schemas.microsoft.com/office/drawing/2014/main" id="{AAFEA932-2DF1-410C-A00A-7A1E7DBF75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9213203-345C-4EF0-9E29-89B7056218A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1886" y="3128537"/>
            <a:ext cx="3662730" cy="3268368"/>
          </a:xfrm>
          <a:prstGeom prst="rect">
            <a:avLst/>
          </a:prstGeom>
          <a:noFill/>
        </p:spPr>
      </p:pic>
      <p:sp>
        <p:nvSpPr>
          <p:cNvPr id="3" name="Content Placeholder 2">
            <a:extLst>
              <a:ext uri="{FF2B5EF4-FFF2-40B4-BE49-F238E27FC236}">
                <a16:creationId xmlns:a16="http://schemas.microsoft.com/office/drawing/2014/main" id="{48F5CF8A-4A49-4E68-9573-6431FD1CBEF9}"/>
              </a:ext>
            </a:extLst>
          </p:cNvPr>
          <p:cNvSpPr>
            <a:spLocks noGrp="1"/>
          </p:cNvSpPr>
          <p:nvPr>
            <p:ph idx="1"/>
          </p:nvPr>
        </p:nvSpPr>
        <p:spPr>
          <a:xfrm>
            <a:off x="5297762" y="2799889"/>
            <a:ext cx="5747187" cy="2987543"/>
          </a:xfrm>
        </p:spPr>
        <p:txBody>
          <a:bodyPr anchor="t">
            <a:normAutofit lnSpcReduction="10000"/>
          </a:bodyPr>
          <a:lstStyle/>
          <a:p>
            <a:pPr marL="0" lvl="0" indent="0">
              <a:buNone/>
            </a:pPr>
            <a:r>
              <a:rPr lang="en-US" sz="1800" b="1" dirty="0">
                <a:solidFill>
                  <a:srgbClr val="FFFFFF"/>
                </a:solidFill>
              </a:rPr>
              <a:t>Concerns in the top-level categories selected for analysis </a:t>
            </a:r>
            <a:r>
              <a:rPr lang="en-US" sz="1800" dirty="0">
                <a:solidFill>
                  <a:srgbClr val="FFFFFF"/>
                </a:solidFill>
              </a:rPr>
              <a:t>– </a:t>
            </a:r>
          </a:p>
          <a:p>
            <a:pPr marL="174625" lvl="0" indent="0">
              <a:buNone/>
            </a:pPr>
            <a:endParaRPr lang="en-US" sz="1500" dirty="0">
              <a:solidFill>
                <a:srgbClr val="FFFFFF"/>
              </a:solidFill>
            </a:endParaRPr>
          </a:p>
          <a:p>
            <a:pPr marL="174625" lvl="0" indent="0">
              <a:buNone/>
            </a:pPr>
            <a:r>
              <a:rPr lang="en-US" sz="1600" dirty="0">
                <a:solidFill>
                  <a:srgbClr val="FFFFFF"/>
                </a:solidFill>
              </a:rPr>
              <a:t>We selected 5 top-level categories, Restaurants, Shopping, Home services, Arts &amp; Entertainment and Nightlife. In the charts which showed the percentages of reviews received by the businesses, the Yelp10K document mentions Home services as Home &amp; Local Services. During data wrangling, the categories dataset showed Home services as one top-level category and Local Services as another. Similarly Arts &amp; Entertainment was shown to be separate from Events and Planning but in the chart, it was Arts, Events and Entertainment. We consider this as a limitation because we are not sure how it would impact our analysis.</a:t>
            </a:r>
          </a:p>
          <a:p>
            <a:endParaRPr lang="en-US" sz="1500" dirty="0">
              <a:solidFill>
                <a:srgbClr val="FFFFFF"/>
              </a:solidFill>
            </a:endParaRPr>
          </a:p>
        </p:txBody>
      </p:sp>
    </p:spTree>
    <p:extLst>
      <p:ext uri="{BB962C8B-B14F-4D97-AF65-F5344CB8AC3E}">
        <p14:creationId xmlns:p14="http://schemas.microsoft.com/office/powerpoint/2010/main" val="1805750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1AEB8A9-B768-4E30-BA55-D919E668734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83C82C-348F-4750-BFE0-97E280D32C45}"/>
              </a:ext>
            </a:extLst>
          </p:cNvPr>
          <p:cNvSpPr>
            <a:spLocks noGrp="1"/>
          </p:cNvSpPr>
          <p:nvPr>
            <p:ph type="title"/>
          </p:nvPr>
        </p:nvSpPr>
        <p:spPr>
          <a:xfrm>
            <a:off x="439387" y="640080"/>
            <a:ext cx="3300507" cy="5613236"/>
          </a:xfrm>
        </p:spPr>
        <p:txBody>
          <a:bodyPr anchor="ctr">
            <a:normAutofit/>
          </a:bodyPr>
          <a:lstStyle/>
          <a:p>
            <a:r>
              <a:rPr lang="en-US" dirty="0">
                <a:solidFill>
                  <a:srgbClr val="FFFFFF"/>
                </a:solidFill>
              </a:rPr>
              <a:t>Limitation-02	</a:t>
            </a:r>
          </a:p>
        </p:txBody>
      </p:sp>
      <p:sp>
        <p:nvSpPr>
          <p:cNvPr id="3" name="Content Placeholder 2">
            <a:extLst>
              <a:ext uri="{FF2B5EF4-FFF2-40B4-BE49-F238E27FC236}">
                <a16:creationId xmlns:a16="http://schemas.microsoft.com/office/drawing/2014/main" id="{902FE6FE-52FF-4A44-8D01-108E1210A904}"/>
              </a:ext>
            </a:extLst>
          </p:cNvPr>
          <p:cNvSpPr>
            <a:spLocks noGrp="1"/>
          </p:cNvSpPr>
          <p:nvPr>
            <p:ph idx="1"/>
          </p:nvPr>
        </p:nvSpPr>
        <p:spPr>
          <a:xfrm>
            <a:off x="4699818" y="893300"/>
            <a:ext cx="6848715" cy="2788918"/>
          </a:xfrm>
        </p:spPr>
        <p:txBody>
          <a:bodyPr anchor="ctr">
            <a:normAutofit/>
          </a:bodyPr>
          <a:lstStyle/>
          <a:p>
            <a:pPr marL="0" lvl="0" indent="0">
              <a:buNone/>
            </a:pPr>
            <a:r>
              <a:rPr lang="en-US" sz="1900" b="1" dirty="0"/>
              <a:t>Concerns over the ‘NULL’ records </a:t>
            </a:r>
            <a:endParaRPr lang="en-US" sz="1800" dirty="0"/>
          </a:p>
          <a:p>
            <a:pPr marL="0" lvl="0" indent="0">
              <a:buNone/>
            </a:pPr>
            <a:r>
              <a:rPr lang="en-US" sz="1800" dirty="0"/>
              <a:t> While trying to answer our question based on category, we tried to bring in the business dataset, review dataset and the categories together. Using </a:t>
            </a:r>
            <a:r>
              <a:rPr lang="en-US" sz="1800" dirty="0" err="1"/>
              <a:t>sql</a:t>
            </a:r>
            <a:r>
              <a:rPr lang="en-US" sz="1800" dirty="0"/>
              <a:t> queries to join the 3 datasets, we got a large number of records. In order to avoid this, we used a less complex query that would help us to filter the categories based on ‘true’ or ‘false’. While trying to pull up graphs for data visualization, we saw few values showed up as ‘null’. Although we did not consider these, we believe we would need to explore more into those records to find out why they showed up as null values.</a:t>
            </a:r>
          </a:p>
          <a:p>
            <a:pPr marL="0" indent="0">
              <a:buNone/>
            </a:pPr>
            <a:endParaRPr lang="en-US" sz="1800" dirty="0"/>
          </a:p>
          <a:p>
            <a:endParaRPr lang="en-US" sz="1800" dirty="0"/>
          </a:p>
        </p:txBody>
      </p:sp>
      <p:pic>
        <p:nvPicPr>
          <p:cNvPr id="6" name="Picture 5" descr="A screenshot of a cell phone&#10;&#10;Description generated with high confidence">
            <a:extLst>
              <a:ext uri="{FF2B5EF4-FFF2-40B4-BE49-F238E27FC236}">
                <a16:creationId xmlns:a16="http://schemas.microsoft.com/office/drawing/2014/main" id="{6666BAEB-6973-45B8-9DA9-113B46C84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7" y="3926824"/>
            <a:ext cx="6894236" cy="1432965"/>
          </a:xfrm>
          <a:prstGeom prst="rect">
            <a:avLst/>
          </a:prstGeom>
        </p:spPr>
      </p:pic>
    </p:spTree>
    <p:extLst>
      <p:ext uri="{BB962C8B-B14F-4D97-AF65-F5344CB8AC3E}">
        <p14:creationId xmlns:p14="http://schemas.microsoft.com/office/powerpoint/2010/main" val="1390595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A0D0086-903F-4956-A3A7-9F626DDE41A4}"/>
              </a:ext>
            </a:extLst>
          </p:cNvPr>
          <p:cNvSpPr>
            <a:spLocks noGrp="1"/>
          </p:cNvSpPr>
          <p:nvPr>
            <p:ph type="title"/>
          </p:nvPr>
        </p:nvSpPr>
        <p:spPr>
          <a:xfrm>
            <a:off x="6094105" y="802955"/>
            <a:ext cx="4977976" cy="1454051"/>
          </a:xfrm>
        </p:spPr>
        <p:txBody>
          <a:bodyPr>
            <a:normAutofit/>
          </a:bodyPr>
          <a:lstStyle/>
          <a:p>
            <a:r>
              <a:rPr lang="en-US">
                <a:solidFill>
                  <a:srgbClr val="000000"/>
                </a:solidFill>
              </a:rPr>
              <a:t>Limitation-03</a:t>
            </a:r>
          </a:p>
        </p:txBody>
      </p:sp>
      <p:sp>
        <p:nvSpPr>
          <p:cNvPr id="14" name="Freeform 62">
            <a:extLst>
              <a:ext uri="{FF2B5EF4-FFF2-40B4-BE49-F238E27FC236}">
                <a16:creationId xmlns:a16="http://schemas.microsoft.com/office/drawing/2014/main" id="{339C8D78-A644-462F-B674-F440635E53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Group Brainstorm">
            <a:extLst>
              <a:ext uri="{FF2B5EF4-FFF2-40B4-BE49-F238E27FC236}">
                <a16:creationId xmlns:a16="http://schemas.microsoft.com/office/drawing/2014/main" id="{D8B83B1C-8F81-48E6-923A-EDB9F079A3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913E59A5-E685-4CCE-86D6-8A739258B724}"/>
              </a:ext>
            </a:extLst>
          </p:cNvPr>
          <p:cNvSpPr>
            <a:spLocks noGrp="1"/>
          </p:cNvSpPr>
          <p:nvPr>
            <p:ph idx="1"/>
          </p:nvPr>
        </p:nvSpPr>
        <p:spPr>
          <a:xfrm>
            <a:off x="5614875" y="1629090"/>
            <a:ext cx="5850293" cy="4431882"/>
          </a:xfrm>
        </p:spPr>
        <p:txBody>
          <a:bodyPr anchor="ctr">
            <a:normAutofit/>
          </a:bodyPr>
          <a:lstStyle/>
          <a:p>
            <a:pPr marL="0" indent="0">
              <a:buNone/>
            </a:pPr>
            <a:r>
              <a:rPr lang="en-US" sz="2400" b="1" dirty="0">
                <a:solidFill>
                  <a:srgbClr val="000000"/>
                </a:solidFill>
              </a:rPr>
              <a:t>Concentration of reviews is more for restaurants and shopping categories. </a:t>
            </a:r>
          </a:p>
          <a:p>
            <a:pPr marL="0" indent="0">
              <a:buNone/>
            </a:pPr>
            <a:r>
              <a:rPr lang="en-US" sz="2000" dirty="0">
                <a:solidFill>
                  <a:srgbClr val="000000"/>
                </a:solidFill>
              </a:rPr>
              <a:t>The primary reason is because of the frequency with which the individuals visit these specific categories or engage with them more than the others. Therefore comparing such businesses to those others where users visit less would limit the accuracy of the analysis.</a:t>
            </a:r>
          </a:p>
          <a:p>
            <a:endParaRPr lang="en-US" sz="2000" dirty="0">
              <a:solidFill>
                <a:srgbClr val="000000"/>
              </a:solidFill>
            </a:endParaRPr>
          </a:p>
        </p:txBody>
      </p:sp>
    </p:spTree>
    <p:extLst>
      <p:ext uri="{BB962C8B-B14F-4D97-AF65-F5344CB8AC3E}">
        <p14:creationId xmlns:p14="http://schemas.microsoft.com/office/powerpoint/2010/main" val="2068824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00D48D-C9AA-4000-A912-29A4FEA98A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42716E-79CD-4593-BD94-E2DBD4663AA4}"/>
              </a:ext>
            </a:extLst>
          </p:cNvPr>
          <p:cNvSpPr>
            <a:spLocks noGrp="1"/>
          </p:cNvSpPr>
          <p:nvPr>
            <p:ph type="title"/>
          </p:nvPr>
        </p:nvSpPr>
        <p:spPr>
          <a:xfrm>
            <a:off x="1006357" y="1136831"/>
            <a:ext cx="4458424" cy="3065002"/>
          </a:xfrm>
        </p:spPr>
        <p:txBody>
          <a:bodyPr vert="horz" lIns="91440" tIns="45720" rIns="91440" bIns="45720" rtlCol="0" anchor="b">
            <a:normAutofit fontScale="90000"/>
          </a:bodyPr>
          <a:lstStyle/>
          <a:p>
            <a:r>
              <a:rPr lang="en-US" sz="2400" dirty="0">
                <a:solidFill>
                  <a:srgbClr val="FFFFFF"/>
                </a:solidFill>
              </a:rPr>
              <a:t>We see a lot of outliers when looking at businesses over time (across states). They can be because of errors in rating or by virtue of the filters we applied. We’re limited in understanding this since there is no pattern to it.</a:t>
            </a:r>
            <a:br>
              <a:rPr lang="en-US" sz="2400" dirty="0">
                <a:solidFill>
                  <a:srgbClr val="FFFFFF"/>
                </a:solidFill>
              </a:rPr>
            </a:br>
            <a:r>
              <a:rPr lang="en-US" sz="2400" dirty="0">
                <a:solidFill>
                  <a:srgbClr val="FFFFFF"/>
                </a:solidFill>
              </a:rPr>
              <a:t>Co-incidentally, the outliers seem to lie mostly in the lower regions of the graph, for reasons we’re not exactly sure of. </a:t>
            </a:r>
          </a:p>
        </p:txBody>
      </p:sp>
      <p:pic>
        <p:nvPicPr>
          <p:cNvPr id="5" name="Content Placeholder 3" descr="A screenshot of a computer&#10;&#10;Description generated with very high confidence">
            <a:extLst>
              <a:ext uri="{FF2B5EF4-FFF2-40B4-BE49-F238E27FC236}">
                <a16:creationId xmlns:a16="http://schemas.microsoft.com/office/drawing/2014/main" id="{5757A7BB-393D-40F3-AC48-7D70625E6C21}"/>
              </a:ext>
            </a:extLst>
          </p:cNvPr>
          <p:cNvPicPr>
            <a:picLocks noChangeAspect="1"/>
          </p:cNvPicPr>
          <p:nvPr/>
        </p:nvPicPr>
        <p:blipFill>
          <a:blip r:embed="rId2"/>
          <a:stretch>
            <a:fillRect/>
          </a:stretch>
        </p:blipFill>
        <p:spPr>
          <a:xfrm>
            <a:off x="6479229" y="326552"/>
            <a:ext cx="5390093" cy="2775897"/>
          </a:xfrm>
          <a:prstGeom prst="rect">
            <a:avLst/>
          </a:prstGeom>
        </p:spPr>
      </p:pic>
      <p:cxnSp>
        <p:nvCxnSpPr>
          <p:cNvPr id="12" name="Straight Connector 11">
            <a:extLst>
              <a:ext uri="{FF2B5EF4-FFF2-40B4-BE49-F238E27FC236}">
                <a16:creationId xmlns:a16="http://schemas.microsoft.com/office/drawing/2014/main" id="{805E69BC-D844-4AB5-9E35-ED458EE2965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12C673-8179-457E-AD2A-D1FAE4CC961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omputer&#10;&#10;Description generated with very high confidence">
            <a:extLst>
              <a:ext uri="{FF2B5EF4-FFF2-40B4-BE49-F238E27FC236}">
                <a16:creationId xmlns:a16="http://schemas.microsoft.com/office/drawing/2014/main" id="{B8A48F58-3341-4A38-80BD-35D1C63341F3}"/>
              </a:ext>
            </a:extLst>
          </p:cNvPr>
          <p:cNvPicPr>
            <a:picLocks noGrp="1" noChangeAspect="1"/>
          </p:cNvPicPr>
          <p:nvPr>
            <p:ph idx="1"/>
          </p:nvPr>
        </p:nvPicPr>
        <p:blipFill>
          <a:blip r:embed="rId3"/>
          <a:stretch>
            <a:fillRect/>
          </a:stretch>
        </p:blipFill>
        <p:spPr>
          <a:xfrm>
            <a:off x="6479229" y="3760188"/>
            <a:ext cx="5390093" cy="2775897"/>
          </a:xfrm>
          <a:prstGeom prst="rect">
            <a:avLst/>
          </a:prstGeom>
        </p:spPr>
      </p:pic>
      <p:sp>
        <p:nvSpPr>
          <p:cNvPr id="6" name="Oval 5">
            <a:extLst>
              <a:ext uri="{FF2B5EF4-FFF2-40B4-BE49-F238E27FC236}">
                <a16:creationId xmlns:a16="http://schemas.microsoft.com/office/drawing/2014/main" id="{FD942CC2-C6EA-43B8-93B5-A91EDF8C67B2}"/>
              </a:ext>
            </a:extLst>
          </p:cNvPr>
          <p:cNvSpPr/>
          <p:nvPr/>
        </p:nvSpPr>
        <p:spPr>
          <a:xfrm>
            <a:off x="7350826" y="2280062"/>
            <a:ext cx="3657600" cy="7006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EC71BA7-BCA8-49B2-8B8E-AB2F450104D3}"/>
              </a:ext>
            </a:extLst>
          </p:cNvPr>
          <p:cNvSpPr/>
          <p:nvPr/>
        </p:nvSpPr>
        <p:spPr>
          <a:xfrm>
            <a:off x="7445829" y="5842660"/>
            <a:ext cx="2410690" cy="620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F506695-C092-4871-A7E1-295D073612BB}"/>
              </a:ext>
            </a:extLst>
          </p:cNvPr>
          <p:cNvSpPr txBox="1"/>
          <p:nvPr/>
        </p:nvSpPr>
        <p:spPr>
          <a:xfrm>
            <a:off x="1006357" y="4374852"/>
            <a:ext cx="2956450" cy="1938992"/>
          </a:xfrm>
          <a:prstGeom prst="rect">
            <a:avLst/>
          </a:prstGeom>
          <a:noFill/>
        </p:spPr>
        <p:txBody>
          <a:bodyPr wrap="square" rtlCol="0">
            <a:spAutoFit/>
          </a:bodyPr>
          <a:lstStyle/>
          <a:p>
            <a:r>
              <a:rPr lang="en-US" sz="4000" dirty="0">
                <a:solidFill>
                  <a:schemeClr val="bg1"/>
                </a:solidFill>
              </a:rPr>
              <a:t>Limitation-04</a:t>
            </a:r>
            <a:br>
              <a:rPr lang="en-US" sz="4000" dirty="0">
                <a:solidFill>
                  <a:schemeClr val="bg1"/>
                </a:solidFill>
              </a:rPr>
            </a:br>
            <a:r>
              <a:rPr lang="en-US" sz="4000" dirty="0">
                <a:solidFill>
                  <a:schemeClr val="bg1"/>
                </a:solidFill>
              </a:rPr>
              <a:t/>
            </a:r>
            <a:br>
              <a:rPr lang="en-US" sz="4000" dirty="0">
                <a:solidFill>
                  <a:schemeClr val="bg1"/>
                </a:solidFill>
              </a:rPr>
            </a:br>
            <a:endParaRPr lang="en-US" sz="4000" dirty="0">
              <a:solidFill>
                <a:schemeClr val="bg1"/>
              </a:solidFill>
            </a:endParaRPr>
          </a:p>
        </p:txBody>
      </p:sp>
    </p:spTree>
    <p:extLst>
      <p:ext uri="{BB962C8B-B14F-4D97-AF65-F5344CB8AC3E}">
        <p14:creationId xmlns:p14="http://schemas.microsoft.com/office/powerpoint/2010/main" val="2610352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C5F847-A675-4D7E-8F1B-2383C9885836}"/>
              </a:ext>
            </a:extLst>
          </p:cNvPr>
          <p:cNvSpPr>
            <a:spLocks noGrp="1"/>
          </p:cNvSpPr>
          <p:nvPr>
            <p:ph type="title"/>
          </p:nvPr>
        </p:nvSpPr>
        <p:spPr>
          <a:xfrm>
            <a:off x="1179226" y="826680"/>
            <a:ext cx="9833548" cy="1325563"/>
          </a:xfrm>
        </p:spPr>
        <p:txBody>
          <a:bodyPr>
            <a:normAutofit/>
          </a:bodyPr>
          <a:lstStyle/>
          <a:p>
            <a:pPr algn="ctr"/>
            <a:r>
              <a:rPr lang="en-US" sz="5400" dirty="0">
                <a:solidFill>
                  <a:srgbClr val="FFFFFF"/>
                </a:solidFill>
              </a:rPr>
              <a:t>Conclusion &amp; Takeaways</a:t>
            </a:r>
          </a:p>
        </p:txBody>
      </p:sp>
      <p:sp>
        <p:nvSpPr>
          <p:cNvPr id="3" name="Content Placeholder 2">
            <a:extLst>
              <a:ext uri="{FF2B5EF4-FFF2-40B4-BE49-F238E27FC236}">
                <a16:creationId xmlns:a16="http://schemas.microsoft.com/office/drawing/2014/main" id="{DCC7B8BF-93DD-4082-9A54-BEF438C9AFFD}"/>
              </a:ext>
            </a:extLst>
          </p:cNvPr>
          <p:cNvSpPr>
            <a:spLocks noGrp="1"/>
          </p:cNvSpPr>
          <p:nvPr>
            <p:ph idx="1"/>
          </p:nvPr>
        </p:nvSpPr>
        <p:spPr>
          <a:xfrm>
            <a:off x="1179226" y="3092970"/>
            <a:ext cx="9833548" cy="2693976"/>
          </a:xfrm>
        </p:spPr>
        <p:txBody>
          <a:bodyPr>
            <a:normAutofit/>
          </a:bodyPr>
          <a:lstStyle/>
          <a:p>
            <a:r>
              <a:rPr lang="en-US" sz="2000" dirty="0" smtClean="0">
                <a:solidFill>
                  <a:srgbClr val="000000"/>
                </a:solidFill>
              </a:rPr>
              <a:t>Users rate the businesses mostly higher than the average but there is no monthly trend to it.</a:t>
            </a:r>
          </a:p>
          <a:p>
            <a:r>
              <a:rPr lang="en-US" sz="2000" dirty="0" smtClean="0">
                <a:solidFill>
                  <a:srgbClr val="000000"/>
                </a:solidFill>
              </a:rPr>
              <a:t>Our </a:t>
            </a:r>
            <a:r>
              <a:rPr lang="en-US" sz="2000" dirty="0">
                <a:solidFill>
                  <a:srgbClr val="000000"/>
                </a:solidFill>
              </a:rPr>
              <a:t>project allows us to answer if the users rate businesses higher or lower than the business category, but it doesn’t tell by how much or what percentage of users rate it higher/lower. Yelp can build onto </a:t>
            </a:r>
            <a:r>
              <a:rPr lang="en-US" sz="2000" dirty="0" smtClean="0">
                <a:solidFill>
                  <a:srgbClr val="000000"/>
                </a:solidFill>
              </a:rPr>
              <a:t>it</a:t>
            </a:r>
          </a:p>
          <a:p>
            <a:r>
              <a:rPr lang="en-US" sz="2000" dirty="0" smtClean="0">
                <a:solidFill>
                  <a:srgbClr val="000000"/>
                </a:solidFill>
              </a:rPr>
              <a:t>Using </a:t>
            </a:r>
            <a:r>
              <a:rPr lang="en-US" sz="2000" dirty="0">
                <a:solidFill>
                  <a:srgbClr val="000000"/>
                </a:solidFill>
              </a:rPr>
              <a:t>the project’s findings, the Yelp team can identify the businesses who fared lower than the average ratings. This could be either be consumer related or based on business functions across different states where seasonal fluctuations were observed</a:t>
            </a:r>
          </a:p>
          <a:p>
            <a:pPr marL="0" indent="0">
              <a:buNone/>
            </a:pPr>
            <a:endParaRPr lang="en-US" sz="2000" dirty="0">
              <a:solidFill>
                <a:srgbClr val="000000"/>
              </a:solidFill>
            </a:endParaRPr>
          </a:p>
        </p:txBody>
      </p:sp>
    </p:spTree>
    <p:extLst>
      <p:ext uri="{BB962C8B-B14F-4D97-AF65-F5344CB8AC3E}">
        <p14:creationId xmlns:p14="http://schemas.microsoft.com/office/powerpoint/2010/main" val="56097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9B6ED6-264C-497A-A99C-45CE1457AD56}"/>
              </a:ext>
            </a:extLst>
          </p:cNvPr>
          <p:cNvSpPr>
            <a:spLocks noGrp="1"/>
          </p:cNvSpPr>
          <p:nvPr>
            <p:ph type="title"/>
          </p:nvPr>
        </p:nvSpPr>
        <p:spPr>
          <a:xfrm>
            <a:off x="6094105" y="802955"/>
            <a:ext cx="4977976" cy="1454051"/>
          </a:xfrm>
        </p:spPr>
        <p:txBody>
          <a:bodyPr>
            <a:normAutofit/>
          </a:bodyPr>
          <a:lstStyle/>
          <a:p>
            <a:r>
              <a:rPr lang="en-US" sz="6600" dirty="0">
                <a:solidFill>
                  <a:srgbClr val="000000"/>
                </a:solidFill>
              </a:rPr>
              <a:t>Questions?</a:t>
            </a:r>
          </a:p>
        </p:txBody>
      </p:sp>
      <p:sp>
        <p:nvSpPr>
          <p:cNvPr id="14" name="Freeform 62">
            <a:extLst>
              <a:ext uri="{FF2B5EF4-FFF2-40B4-BE49-F238E27FC236}">
                <a16:creationId xmlns:a16="http://schemas.microsoft.com/office/drawing/2014/main" id="{339C8D78-A644-462F-B674-F440635E53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Questions">
            <a:extLst>
              <a:ext uri="{FF2B5EF4-FFF2-40B4-BE49-F238E27FC236}">
                <a16:creationId xmlns:a16="http://schemas.microsoft.com/office/drawing/2014/main" id="{18C44477-0682-4ED6-AAD7-B42A5E527D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50254" y="1629089"/>
            <a:ext cx="3620021" cy="3620021"/>
          </a:xfrm>
          <a:prstGeom prst="rect">
            <a:avLst/>
          </a:prstGeom>
        </p:spPr>
      </p:pic>
    </p:spTree>
    <p:extLst>
      <p:ext uri="{BB962C8B-B14F-4D97-AF65-F5344CB8AC3E}">
        <p14:creationId xmlns:p14="http://schemas.microsoft.com/office/powerpoint/2010/main" val="2966146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555856-9970-4BC3-9AA9-6A917F53AFB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close up of a logo&#10;&#10;Description generated with high confidence">
            <a:extLst>
              <a:ext uri="{FF2B5EF4-FFF2-40B4-BE49-F238E27FC236}">
                <a16:creationId xmlns:a16="http://schemas.microsoft.com/office/drawing/2014/main" id="{7F487851-BFAF-46D8-A1ED-50CAD6E46F5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C458EAC8-5861-494D-85C6-EE73B4DF8D07}"/>
              </a:ext>
            </a:extLst>
          </p:cNvPr>
          <p:cNvSpPr>
            <a:spLocks noGrp="1"/>
          </p:cNvSpPr>
          <p:nvPr>
            <p:ph type="title"/>
          </p:nvPr>
        </p:nvSpPr>
        <p:spPr>
          <a:xfrm>
            <a:off x="804484" y="4267832"/>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Thank you!</a:t>
            </a:r>
          </a:p>
        </p:txBody>
      </p:sp>
      <p:sp>
        <p:nvSpPr>
          <p:cNvPr id="19" name="Freeform 50">
            <a:extLst>
              <a:ext uri="{FF2B5EF4-FFF2-40B4-BE49-F238E27FC236}">
                <a16:creationId xmlns:a16="http://schemas.microsoft.com/office/drawing/2014/main" id="{13722DD7-BA73-4776-93A3-94491FEF726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Graphic 11" descr="Smiling Face with No Fill">
            <a:extLst>
              <a:ext uri="{FF2B5EF4-FFF2-40B4-BE49-F238E27FC236}">
                <a16:creationId xmlns:a16="http://schemas.microsoft.com/office/drawing/2014/main" id="{6460C391-4E03-47ED-B8BE-2105E80CDA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709770" y="1815320"/>
            <a:ext cx="4141760" cy="4141760"/>
          </a:xfrm>
          <a:prstGeom prst="rect">
            <a:avLst/>
          </a:prstGeom>
        </p:spPr>
      </p:pic>
    </p:spTree>
    <p:extLst>
      <p:ext uri="{BB962C8B-B14F-4D97-AF65-F5344CB8AC3E}">
        <p14:creationId xmlns:p14="http://schemas.microsoft.com/office/powerpoint/2010/main" val="103452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0BE26-F948-42CF-A4F4-0FD3A18E681A}"/>
              </a:ext>
            </a:extLst>
          </p:cNvPr>
          <p:cNvSpPr>
            <a:spLocks noGrp="1"/>
          </p:cNvSpPr>
          <p:nvPr>
            <p:ph type="title"/>
          </p:nvPr>
        </p:nvSpPr>
        <p:spPr>
          <a:xfrm>
            <a:off x="1136428" y="627564"/>
            <a:ext cx="7474172" cy="1325563"/>
          </a:xfrm>
        </p:spPr>
        <p:txBody>
          <a:bodyPr>
            <a:normAutofit/>
          </a:bodyPr>
          <a:lstStyle/>
          <a:p>
            <a:r>
              <a:rPr lang="en-US" dirty="0"/>
              <a:t>Decisions</a:t>
            </a:r>
          </a:p>
        </p:txBody>
      </p:sp>
      <p:sp>
        <p:nvSpPr>
          <p:cNvPr id="3" name="Content Placeholder 2">
            <a:extLst>
              <a:ext uri="{FF2B5EF4-FFF2-40B4-BE49-F238E27FC236}">
                <a16:creationId xmlns:a16="http://schemas.microsoft.com/office/drawing/2014/main" id="{70BA3091-E7F4-45C8-B21D-2BA5B1E2095D}"/>
              </a:ext>
            </a:extLst>
          </p:cNvPr>
          <p:cNvSpPr>
            <a:spLocks noGrp="1"/>
          </p:cNvSpPr>
          <p:nvPr>
            <p:ph idx="1"/>
          </p:nvPr>
        </p:nvSpPr>
        <p:spPr>
          <a:xfrm>
            <a:off x="1136429" y="1603169"/>
            <a:ext cx="7603810" cy="4125617"/>
          </a:xfrm>
        </p:spPr>
        <p:txBody>
          <a:bodyPr anchor="ctr">
            <a:normAutofit/>
          </a:bodyPr>
          <a:lstStyle/>
          <a:p>
            <a:pPr lvl="0"/>
            <a:endParaRPr lang="en-US" sz="2000" dirty="0"/>
          </a:p>
          <a:p>
            <a:r>
              <a:rPr lang="en-US" sz="2000" dirty="0"/>
              <a:t>Used only businesses with review count less than 10</a:t>
            </a:r>
          </a:p>
          <a:p>
            <a:pPr lvl="0"/>
            <a:r>
              <a:rPr lang="en-US" sz="2000" dirty="0"/>
              <a:t>Deciding to select 5 top level categories based on the YelpInc_10 K file based on the categories that received highest reviews by users.</a:t>
            </a:r>
          </a:p>
          <a:p>
            <a:pPr lvl="0"/>
            <a:r>
              <a:rPr lang="en-US" sz="2000" dirty="0"/>
              <a:t>The star rating provided in business dataset is the average star which is rounded to half star increment. Hence to get a more fine grained calculation of the average, the average of </a:t>
            </a:r>
            <a:r>
              <a:rPr lang="en-US" sz="2000" dirty="0" err="1"/>
              <a:t>review_ids</a:t>
            </a:r>
            <a:r>
              <a:rPr lang="en-US" sz="2000" dirty="0"/>
              <a:t> for each businesses were calculated and then compared to the rating for each reviews.</a:t>
            </a:r>
          </a:p>
          <a:p>
            <a:r>
              <a:rPr lang="en-US" sz="2000" dirty="0">
                <a:solidFill>
                  <a:srgbClr val="000000"/>
                </a:solidFill>
              </a:rPr>
              <a:t>Ignoring records that showed up as ‘NULL’ for the selected 5 categories</a:t>
            </a:r>
          </a:p>
          <a:p>
            <a:pPr lvl="0"/>
            <a:endParaRPr lang="en-US" sz="20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gnifying glass">
            <a:extLst>
              <a:ext uri="{FF2B5EF4-FFF2-40B4-BE49-F238E27FC236}">
                <a16:creationId xmlns:a16="http://schemas.microsoft.com/office/drawing/2014/main" id="{9AF4BAA7-915B-457F-8C98-FDBF02CA755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927382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2F8BE3-AFEF-48DD-9D95-1DBCF12AEA42}"/>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Issues with using all data</a:t>
            </a:r>
          </a:p>
        </p:txBody>
      </p:sp>
      <p:sp>
        <p:nvSpPr>
          <p:cNvPr id="5" name="Content Placeholder 4"/>
          <p:cNvSpPr>
            <a:spLocks noGrp="1"/>
          </p:cNvSpPr>
          <p:nvPr>
            <p:ph idx="1"/>
          </p:nvPr>
        </p:nvSpPr>
        <p:spPr>
          <a:xfrm>
            <a:off x="717423" y="3355130"/>
            <a:ext cx="4621881" cy="2831914"/>
          </a:xfrm>
        </p:spPr>
        <p:txBody>
          <a:bodyPr>
            <a:noAutofit/>
          </a:bodyPr>
          <a:lstStyle/>
          <a:p>
            <a:r>
              <a:rPr lang="en-US" sz="2200" dirty="0"/>
              <a:t>Business with 1546 reviews but average rating is 4.102</a:t>
            </a:r>
          </a:p>
          <a:p>
            <a:r>
              <a:rPr lang="en-US" sz="2200" dirty="0"/>
              <a:t>Business with 3 reviews but average rating is 5.0</a:t>
            </a:r>
          </a:p>
          <a:p>
            <a:pPr marL="0" indent="0">
              <a:buNone/>
            </a:pPr>
            <a:r>
              <a:rPr lang="en-US" sz="2200" dirty="0"/>
              <a:t>This does not make sense. We’ve thus chosen to limit our dataset to businesses who have 10+ reviews</a:t>
            </a:r>
          </a:p>
        </p:txBody>
      </p:sp>
      <p:pic>
        <p:nvPicPr>
          <p:cNvPr id="6" name="Picture 5" descr="A screenshot of a cell phone&#10;&#10;Description generated with very high confidence"/>
          <p:cNvPicPr>
            <a:picLocks noChangeAspect="1"/>
          </p:cNvPicPr>
          <p:nvPr/>
        </p:nvPicPr>
        <p:blipFill>
          <a:blip r:embed="rId2"/>
          <a:stretch>
            <a:fillRect/>
          </a:stretch>
        </p:blipFill>
        <p:spPr>
          <a:xfrm>
            <a:off x="5339304" y="952500"/>
            <a:ext cx="5549319" cy="4829963"/>
          </a:xfrm>
          <a:prstGeom prst="rect">
            <a:avLst/>
          </a:prstGeom>
        </p:spPr>
      </p:pic>
    </p:spTree>
    <p:extLst>
      <p:ext uri="{BB962C8B-B14F-4D97-AF65-F5344CB8AC3E}">
        <p14:creationId xmlns:p14="http://schemas.microsoft.com/office/powerpoint/2010/main" val="1308762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2A5316D-ED2F-4F89-B4B4-8D9240B1A34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47597E-1E53-418B-B650-C2994F0B643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Filtering the data based on # of Reviews</a:t>
            </a:r>
          </a:p>
        </p:txBody>
      </p:sp>
      <p:sp>
        <p:nvSpPr>
          <p:cNvPr id="5" name="TextBox 4">
            <a:extLst>
              <a:ext uri="{FF2B5EF4-FFF2-40B4-BE49-F238E27FC236}">
                <a16:creationId xmlns:a16="http://schemas.microsoft.com/office/drawing/2014/main" id="{5E1D6F42-A20E-47DE-B7F7-612DB7A959A1}"/>
              </a:ext>
            </a:extLst>
          </p:cNvPr>
          <p:cNvSpPr txBox="1"/>
          <p:nvPr/>
        </p:nvSpPr>
        <p:spPr>
          <a:xfrm>
            <a:off x="4038600" y="4230472"/>
            <a:ext cx="7188199" cy="1706094"/>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sz="2000" dirty="0"/>
              <a:t>There were 539121 records that were eliminated.</a:t>
            </a:r>
          </a:p>
          <a:p>
            <a:pPr marL="285750" indent="-228600">
              <a:lnSpc>
                <a:spcPct val="90000"/>
              </a:lnSpc>
              <a:spcAft>
                <a:spcPts val="600"/>
              </a:spcAft>
              <a:buFont typeface="Arial" panose="020B0604020202020204" pitchFamily="34" charset="0"/>
              <a:buChar char="•"/>
            </a:pPr>
            <a:r>
              <a:rPr lang="en-US" sz="2000" dirty="0"/>
              <a:t>Hence, the team chose to only analyze businesses with +10 reviews.</a:t>
            </a:r>
          </a:p>
          <a:p>
            <a:pPr marL="285750" indent="-228600">
              <a:lnSpc>
                <a:spcPct val="90000"/>
              </a:lnSpc>
              <a:spcAft>
                <a:spcPts val="600"/>
              </a:spcAft>
              <a:buFont typeface="Arial" panose="020B0604020202020204" pitchFamily="34" charset="0"/>
              <a:buChar char="•"/>
            </a:pPr>
            <a:r>
              <a:rPr lang="en-US" sz="2000" dirty="0"/>
              <a:t>We did not want to set it at a higher range since we assume we would lose data that could impact our analysis</a:t>
            </a:r>
            <a:br>
              <a:rPr lang="en-US" sz="2000" dirty="0"/>
            </a:br>
            <a:endParaRPr lang="en-US" sz="2000" dirty="0"/>
          </a:p>
        </p:txBody>
      </p:sp>
      <p:graphicFrame>
        <p:nvGraphicFramePr>
          <p:cNvPr id="4" name="Content Placeholder 3">
            <a:extLst>
              <a:ext uri="{FF2B5EF4-FFF2-40B4-BE49-F238E27FC236}">
                <a16:creationId xmlns:a16="http://schemas.microsoft.com/office/drawing/2014/main" id="{54866AC6-7304-4DF2-BD15-3F1185BDE214}"/>
              </a:ext>
            </a:extLst>
          </p:cNvPr>
          <p:cNvGraphicFramePr>
            <a:graphicFrameLocks noGrp="1"/>
          </p:cNvGraphicFramePr>
          <p:nvPr>
            <p:ph idx="1"/>
            <p:extLst>
              <p:ext uri="{D42A27DB-BD31-4B8C-83A1-F6EECF244321}">
                <p14:modId xmlns:p14="http://schemas.microsoft.com/office/powerpoint/2010/main" val="1321207839"/>
              </p:ext>
            </p:extLst>
          </p:nvPr>
        </p:nvGraphicFramePr>
        <p:xfrm>
          <a:off x="4038600" y="1765937"/>
          <a:ext cx="7188200" cy="2185871"/>
        </p:xfrm>
        <a:graphic>
          <a:graphicData uri="http://schemas.openxmlformats.org/drawingml/2006/table">
            <a:tbl>
              <a:tblPr firstRow="1" bandRow="1">
                <a:tableStyleId>{5C22544A-7EE6-4342-B048-85BDC9FD1C3A}</a:tableStyleId>
              </a:tblPr>
              <a:tblGrid>
                <a:gridCol w="4313552">
                  <a:extLst>
                    <a:ext uri="{9D8B030D-6E8A-4147-A177-3AD203B41FA5}">
                      <a16:colId xmlns:a16="http://schemas.microsoft.com/office/drawing/2014/main" val="4093259656"/>
                    </a:ext>
                  </a:extLst>
                </a:gridCol>
                <a:gridCol w="2874648">
                  <a:extLst>
                    <a:ext uri="{9D8B030D-6E8A-4147-A177-3AD203B41FA5}">
                      <a16:colId xmlns:a16="http://schemas.microsoft.com/office/drawing/2014/main" val="2323831054"/>
                    </a:ext>
                  </a:extLst>
                </a:gridCol>
              </a:tblGrid>
              <a:tr h="500929">
                <a:tc>
                  <a:txBody>
                    <a:bodyPr/>
                    <a:lstStyle/>
                    <a:p>
                      <a:r>
                        <a:rPr lang="en-US" sz="2200"/>
                        <a:t>Context</a:t>
                      </a:r>
                    </a:p>
                  </a:txBody>
                  <a:tcPr marL="113847" marR="113847" marT="56924" marB="56924"/>
                </a:tc>
                <a:tc>
                  <a:txBody>
                    <a:bodyPr/>
                    <a:lstStyle/>
                    <a:p>
                      <a:r>
                        <a:rPr lang="en-US" sz="2200"/>
                        <a:t>Number of Reviews</a:t>
                      </a:r>
                    </a:p>
                  </a:txBody>
                  <a:tcPr marL="113847" marR="113847" marT="56924" marB="56924"/>
                </a:tc>
                <a:extLst>
                  <a:ext uri="{0D108BD9-81ED-4DB2-BD59-A6C34878D82A}">
                    <a16:rowId xmlns:a16="http://schemas.microsoft.com/office/drawing/2014/main" val="3933970878"/>
                  </a:ext>
                </a:extLst>
              </a:tr>
              <a:tr h="842471">
                <a:tc>
                  <a:txBody>
                    <a:bodyPr/>
                    <a:lstStyle/>
                    <a:p>
                      <a:r>
                        <a:rPr lang="en-US" sz="2200"/>
                        <a:t>Total number of reviews for the 5 categories we chose</a:t>
                      </a:r>
                    </a:p>
                  </a:txBody>
                  <a:tcPr marL="113847" marR="113847" marT="56924" marB="56924"/>
                </a:tc>
                <a:tc>
                  <a:txBody>
                    <a:bodyPr/>
                    <a:lstStyle/>
                    <a:p>
                      <a:r>
                        <a:rPr lang="en-US" sz="2200"/>
                        <a:t>5996996</a:t>
                      </a:r>
                    </a:p>
                  </a:txBody>
                  <a:tcPr marL="113847" marR="113847" marT="56924" marB="56924"/>
                </a:tc>
                <a:extLst>
                  <a:ext uri="{0D108BD9-81ED-4DB2-BD59-A6C34878D82A}">
                    <a16:rowId xmlns:a16="http://schemas.microsoft.com/office/drawing/2014/main" val="4254668688"/>
                  </a:ext>
                </a:extLst>
              </a:tr>
              <a:tr h="842471">
                <a:tc>
                  <a:txBody>
                    <a:bodyPr/>
                    <a:lstStyle/>
                    <a:p>
                      <a:r>
                        <a:rPr lang="en-US" sz="2200"/>
                        <a:t>Limiting businesses to +10 reviews only</a:t>
                      </a:r>
                    </a:p>
                  </a:txBody>
                  <a:tcPr marL="113847" marR="113847" marT="56924" marB="56924"/>
                </a:tc>
                <a:tc>
                  <a:txBody>
                    <a:bodyPr/>
                    <a:lstStyle/>
                    <a:p>
                      <a:r>
                        <a:rPr lang="en-US" sz="2200"/>
                        <a:t>5457875</a:t>
                      </a:r>
                    </a:p>
                  </a:txBody>
                  <a:tcPr marL="113847" marR="113847" marT="56924" marB="56924"/>
                </a:tc>
                <a:extLst>
                  <a:ext uri="{0D108BD9-81ED-4DB2-BD59-A6C34878D82A}">
                    <a16:rowId xmlns:a16="http://schemas.microsoft.com/office/drawing/2014/main" val="371745133"/>
                  </a:ext>
                </a:extLst>
              </a:tr>
            </a:tbl>
          </a:graphicData>
        </a:graphic>
      </p:graphicFrame>
    </p:spTree>
    <p:extLst>
      <p:ext uri="{BB962C8B-B14F-4D97-AF65-F5344CB8AC3E}">
        <p14:creationId xmlns:p14="http://schemas.microsoft.com/office/powerpoint/2010/main" val="3478762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4867EAF-AE1D-4322-9DE8-383AE3F7BC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0676238-7F95-4EEB-836A-7D23927873A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DA18CFA-C54C-490B-8181-0EDFD54C59B1}"/>
              </a:ext>
            </a:extLst>
          </p:cNvPr>
          <p:cNvSpPr>
            <a:spLocks noGrp="1"/>
          </p:cNvSpPr>
          <p:nvPr>
            <p:ph type="title"/>
          </p:nvPr>
        </p:nvSpPr>
        <p:spPr>
          <a:xfrm>
            <a:off x="179793" y="2112299"/>
            <a:ext cx="4510961" cy="1786515"/>
          </a:xfrm>
        </p:spPr>
        <p:txBody>
          <a:bodyPr vert="horz" lIns="91440" tIns="45720" rIns="91440" bIns="45720" rtlCol="0" anchor="t">
            <a:noAutofit/>
          </a:bodyPr>
          <a:lstStyle/>
          <a:p>
            <a:r>
              <a:rPr lang="en-US" sz="3600" b="1" kern="1200" dirty="0">
                <a:solidFill>
                  <a:srgbClr val="FFFFFF"/>
                </a:solidFill>
                <a:latin typeface="+mj-lt"/>
                <a:ea typeface="+mj-ea"/>
                <a:cs typeface="+mj-cs"/>
              </a:rPr>
              <a:t>Filtering for a dataset of 10+ reviews</a:t>
            </a:r>
            <a:r>
              <a:rPr lang="en-US" sz="2800" kern="1200" dirty="0">
                <a:solidFill>
                  <a:srgbClr val="FFFFFF"/>
                </a:solidFill>
                <a:latin typeface="+mj-lt"/>
                <a:ea typeface="+mj-ea"/>
                <a:cs typeface="+mj-cs"/>
              </a:rPr>
              <a:t/>
            </a:r>
            <a:br>
              <a:rPr lang="en-US" sz="2800" kern="1200" dirty="0">
                <a:solidFill>
                  <a:srgbClr val="FFFFFF"/>
                </a:solidFill>
                <a:latin typeface="+mj-lt"/>
                <a:ea typeface="+mj-ea"/>
                <a:cs typeface="+mj-cs"/>
              </a:rPr>
            </a:br>
            <a:r>
              <a:rPr lang="en-US" sz="2800" kern="1200" dirty="0">
                <a:solidFill>
                  <a:srgbClr val="FFFFFF"/>
                </a:solidFill>
                <a:latin typeface="+mj-lt"/>
                <a:ea typeface="+mj-ea"/>
                <a:cs typeface="+mj-cs"/>
              </a:rPr>
              <a:t/>
            </a:r>
            <a:br>
              <a:rPr lang="en-US" sz="2800" kern="1200" dirty="0">
                <a:solidFill>
                  <a:srgbClr val="FFFFFF"/>
                </a:solidFill>
                <a:latin typeface="+mj-lt"/>
                <a:ea typeface="+mj-ea"/>
                <a:cs typeface="+mj-cs"/>
              </a:rPr>
            </a:br>
            <a:r>
              <a:rPr lang="en-US" sz="2200" dirty="0">
                <a:solidFill>
                  <a:schemeClr val="bg1"/>
                </a:solidFill>
              </a:rPr>
              <a:t>As is observed, filtering altered the average star rating across each category, with almost all of them seeing a rise.</a:t>
            </a:r>
            <a:br>
              <a:rPr lang="en-US" sz="2200" dirty="0">
                <a:solidFill>
                  <a:schemeClr val="bg1"/>
                </a:solidFill>
              </a:rPr>
            </a:br>
            <a:endParaRPr lang="en-US" sz="2200" kern="1200" dirty="0">
              <a:solidFill>
                <a:schemeClr val="bg1"/>
              </a:solidFill>
            </a:endParaRPr>
          </a:p>
        </p:txBody>
      </p:sp>
      <p:graphicFrame>
        <p:nvGraphicFramePr>
          <p:cNvPr id="4" name="Content Placeholder 3">
            <a:extLst>
              <a:ext uri="{FF2B5EF4-FFF2-40B4-BE49-F238E27FC236}">
                <a16:creationId xmlns:a16="http://schemas.microsoft.com/office/drawing/2014/main" id="{FF74B789-D55A-4B9E-B752-9195223EA1A8}"/>
              </a:ext>
            </a:extLst>
          </p:cNvPr>
          <p:cNvGraphicFramePr>
            <a:graphicFrameLocks noGrp="1"/>
          </p:cNvGraphicFramePr>
          <p:nvPr>
            <p:ph idx="1"/>
            <p:extLst>
              <p:ext uri="{D42A27DB-BD31-4B8C-83A1-F6EECF244321}">
                <p14:modId xmlns:p14="http://schemas.microsoft.com/office/powerpoint/2010/main" val="541667796"/>
              </p:ext>
            </p:extLst>
          </p:nvPr>
        </p:nvGraphicFramePr>
        <p:xfrm>
          <a:off x="5626713" y="1911928"/>
          <a:ext cx="5684630" cy="3493869"/>
        </p:xfrm>
        <a:graphic>
          <a:graphicData uri="http://schemas.openxmlformats.org/drawingml/2006/table">
            <a:tbl>
              <a:tblPr firstRow="1" bandRow="1">
                <a:tableStyleId>{5C22544A-7EE6-4342-B048-85BDC9FD1C3A}</a:tableStyleId>
              </a:tblPr>
              <a:tblGrid>
                <a:gridCol w="1997642">
                  <a:extLst>
                    <a:ext uri="{9D8B030D-6E8A-4147-A177-3AD203B41FA5}">
                      <a16:colId xmlns:a16="http://schemas.microsoft.com/office/drawing/2014/main" val="2245410814"/>
                    </a:ext>
                  </a:extLst>
                </a:gridCol>
                <a:gridCol w="1968830">
                  <a:extLst>
                    <a:ext uri="{9D8B030D-6E8A-4147-A177-3AD203B41FA5}">
                      <a16:colId xmlns:a16="http://schemas.microsoft.com/office/drawing/2014/main" val="1553135069"/>
                    </a:ext>
                  </a:extLst>
                </a:gridCol>
                <a:gridCol w="1718158">
                  <a:extLst>
                    <a:ext uri="{9D8B030D-6E8A-4147-A177-3AD203B41FA5}">
                      <a16:colId xmlns:a16="http://schemas.microsoft.com/office/drawing/2014/main" val="2081042539"/>
                    </a:ext>
                  </a:extLst>
                </a:gridCol>
              </a:tblGrid>
              <a:tr h="732180">
                <a:tc>
                  <a:txBody>
                    <a:bodyPr/>
                    <a:lstStyle/>
                    <a:p>
                      <a:r>
                        <a:rPr lang="en-US" sz="1800" dirty="0"/>
                        <a:t>Category</a:t>
                      </a:r>
                    </a:p>
                  </a:txBody>
                  <a:tcPr marL="95004" marR="95004" marT="47502" marB="47502"/>
                </a:tc>
                <a:tc>
                  <a:txBody>
                    <a:bodyPr/>
                    <a:lstStyle/>
                    <a:p>
                      <a:r>
                        <a:rPr lang="en-US" sz="1800" dirty="0"/>
                        <a:t>Rating Before filtering</a:t>
                      </a:r>
                    </a:p>
                  </a:txBody>
                  <a:tcPr marL="95004" marR="95004" marT="47502" marB="47502"/>
                </a:tc>
                <a:tc>
                  <a:txBody>
                    <a:bodyPr/>
                    <a:lstStyle/>
                    <a:p>
                      <a:r>
                        <a:rPr lang="en-US" sz="1800"/>
                        <a:t>Rating after filtering</a:t>
                      </a:r>
                    </a:p>
                  </a:txBody>
                  <a:tcPr marL="95004" marR="95004" marT="47502" marB="47502"/>
                </a:tc>
                <a:extLst>
                  <a:ext uri="{0D108BD9-81ED-4DB2-BD59-A6C34878D82A}">
                    <a16:rowId xmlns:a16="http://schemas.microsoft.com/office/drawing/2014/main" val="3491523199"/>
                  </a:ext>
                </a:extLst>
              </a:tr>
              <a:tr h="432443">
                <a:tc>
                  <a:txBody>
                    <a:bodyPr/>
                    <a:lstStyle/>
                    <a:p>
                      <a:r>
                        <a:rPr lang="en-US" sz="1800"/>
                        <a:t>Restaurant</a:t>
                      </a:r>
                    </a:p>
                  </a:txBody>
                  <a:tcPr marL="95004" marR="95004" marT="47502" marB="47502"/>
                </a:tc>
                <a:tc>
                  <a:txBody>
                    <a:bodyPr/>
                    <a:lstStyle/>
                    <a:p>
                      <a:r>
                        <a:rPr lang="en-US" sz="1800"/>
                        <a:t>3.71</a:t>
                      </a:r>
                    </a:p>
                  </a:txBody>
                  <a:tcPr marL="95004" marR="95004" marT="47502" marB="47502"/>
                </a:tc>
                <a:tc>
                  <a:txBody>
                    <a:bodyPr/>
                    <a:lstStyle/>
                    <a:p>
                      <a:r>
                        <a:rPr lang="en-US" sz="1800"/>
                        <a:t>3.72</a:t>
                      </a:r>
                    </a:p>
                  </a:txBody>
                  <a:tcPr marL="95004" marR="95004" marT="47502" marB="47502"/>
                </a:tc>
                <a:extLst>
                  <a:ext uri="{0D108BD9-81ED-4DB2-BD59-A6C34878D82A}">
                    <a16:rowId xmlns:a16="http://schemas.microsoft.com/office/drawing/2014/main" val="1763565087"/>
                  </a:ext>
                </a:extLst>
              </a:tr>
              <a:tr h="432443">
                <a:tc>
                  <a:txBody>
                    <a:bodyPr/>
                    <a:lstStyle/>
                    <a:p>
                      <a:r>
                        <a:rPr lang="en-US" sz="1800"/>
                        <a:t>Shopping</a:t>
                      </a:r>
                    </a:p>
                  </a:txBody>
                  <a:tcPr marL="95004" marR="95004" marT="47502" marB="47502"/>
                </a:tc>
                <a:tc>
                  <a:txBody>
                    <a:bodyPr/>
                    <a:lstStyle/>
                    <a:p>
                      <a:r>
                        <a:rPr lang="en-US" sz="1800"/>
                        <a:t>3.75</a:t>
                      </a:r>
                    </a:p>
                  </a:txBody>
                  <a:tcPr marL="95004" marR="95004" marT="47502" marB="47502"/>
                </a:tc>
                <a:tc>
                  <a:txBody>
                    <a:bodyPr/>
                    <a:lstStyle/>
                    <a:p>
                      <a:r>
                        <a:rPr lang="en-US" sz="1800"/>
                        <a:t>3.79</a:t>
                      </a:r>
                    </a:p>
                  </a:txBody>
                  <a:tcPr marL="95004" marR="95004" marT="47502" marB="47502"/>
                </a:tc>
                <a:extLst>
                  <a:ext uri="{0D108BD9-81ED-4DB2-BD59-A6C34878D82A}">
                    <a16:rowId xmlns:a16="http://schemas.microsoft.com/office/drawing/2014/main" val="66644872"/>
                  </a:ext>
                </a:extLst>
              </a:tr>
              <a:tr h="732180">
                <a:tc>
                  <a:txBody>
                    <a:bodyPr/>
                    <a:lstStyle/>
                    <a:p>
                      <a:r>
                        <a:rPr lang="en-US" sz="1800"/>
                        <a:t>Home Services</a:t>
                      </a:r>
                    </a:p>
                  </a:txBody>
                  <a:tcPr marL="95004" marR="95004" marT="47502" marB="47502"/>
                </a:tc>
                <a:tc>
                  <a:txBody>
                    <a:bodyPr/>
                    <a:lstStyle/>
                    <a:p>
                      <a:r>
                        <a:rPr lang="en-US" sz="1800"/>
                        <a:t>3.80</a:t>
                      </a:r>
                    </a:p>
                  </a:txBody>
                  <a:tcPr marL="95004" marR="95004" marT="47502" marB="47502"/>
                </a:tc>
                <a:tc>
                  <a:txBody>
                    <a:bodyPr/>
                    <a:lstStyle/>
                    <a:p>
                      <a:r>
                        <a:rPr lang="en-US" sz="1800"/>
                        <a:t>3.86</a:t>
                      </a:r>
                    </a:p>
                  </a:txBody>
                  <a:tcPr marL="95004" marR="95004" marT="47502" marB="47502"/>
                </a:tc>
                <a:extLst>
                  <a:ext uri="{0D108BD9-81ED-4DB2-BD59-A6C34878D82A}">
                    <a16:rowId xmlns:a16="http://schemas.microsoft.com/office/drawing/2014/main" val="1507544180"/>
                  </a:ext>
                </a:extLst>
              </a:tr>
              <a:tr h="732180">
                <a:tc>
                  <a:txBody>
                    <a:bodyPr/>
                    <a:lstStyle/>
                    <a:p>
                      <a:r>
                        <a:rPr lang="en-US" sz="1800"/>
                        <a:t>Arts &amp; Entertainment</a:t>
                      </a:r>
                    </a:p>
                  </a:txBody>
                  <a:tcPr marL="95004" marR="95004" marT="47502" marB="47502"/>
                </a:tc>
                <a:tc>
                  <a:txBody>
                    <a:bodyPr/>
                    <a:lstStyle/>
                    <a:p>
                      <a:r>
                        <a:rPr lang="en-US" sz="1800"/>
                        <a:t>3.58</a:t>
                      </a:r>
                    </a:p>
                  </a:txBody>
                  <a:tcPr marL="95004" marR="95004" marT="47502" marB="47502"/>
                </a:tc>
                <a:tc>
                  <a:txBody>
                    <a:bodyPr/>
                    <a:lstStyle/>
                    <a:p>
                      <a:r>
                        <a:rPr lang="en-US" sz="1800"/>
                        <a:t>3.57</a:t>
                      </a:r>
                    </a:p>
                  </a:txBody>
                  <a:tcPr marL="95004" marR="95004" marT="47502" marB="47502"/>
                </a:tc>
                <a:extLst>
                  <a:ext uri="{0D108BD9-81ED-4DB2-BD59-A6C34878D82A}">
                    <a16:rowId xmlns:a16="http://schemas.microsoft.com/office/drawing/2014/main" val="3389524232"/>
                  </a:ext>
                </a:extLst>
              </a:tr>
              <a:tr h="432443">
                <a:tc>
                  <a:txBody>
                    <a:bodyPr/>
                    <a:lstStyle/>
                    <a:p>
                      <a:r>
                        <a:rPr lang="en-US" sz="1800"/>
                        <a:t>Night Life</a:t>
                      </a:r>
                    </a:p>
                  </a:txBody>
                  <a:tcPr marL="95004" marR="95004" marT="47502" marB="47502"/>
                </a:tc>
                <a:tc>
                  <a:txBody>
                    <a:bodyPr/>
                    <a:lstStyle/>
                    <a:p>
                      <a:r>
                        <a:rPr lang="en-US" sz="1800"/>
                        <a:t>3.68</a:t>
                      </a:r>
                    </a:p>
                  </a:txBody>
                  <a:tcPr marL="95004" marR="95004" marT="47502" marB="47502"/>
                </a:tc>
                <a:tc>
                  <a:txBody>
                    <a:bodyPr/>
                    <a:lstStyle/>
                    <a:p>
                      <a:r>
                        <a:rPr lang="en-US" sz="1800" dirty="0"/>
                        <a:t>3.69</a:t>
                      </a:r>
                    </a:p>
                  </a:txBody>
                  <a:tcPr marL="95004" marR="95004" marT="47502" marB="47502"/>
                </a:tc>
                <a:extLst>
                  <a:ext uri="{0D108BD9-81ED-4DB2-BD59-A6C34878D82A}">
                    <a16:rowId xmlns:a16="http://schemas.microsoft.com/office/drawing/2014/main" val="3476425735"/>
                  </a:ext>
                </a:extLst>
              </a:tr>
            </a:tbl>
          </a:graphicData>
        </a:graphic>
      </p:graphicFrame>
    </p:spTree>
    <p:extLst>
      <p:ext uri="{BB962C8B-B14F-4D97-AF65-F5344CB8AC3E}">
        <p14:creationId xmlns:p14="http://schemas.microsoft.com/office/powerpoint/2010/main" val="2479550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3403" y="3594168"/>
            <a:ext cx="6105194" cy="2031055"/>
          </a:xfrm>
        </p:spPr>
        <p:txBody>
          <a:bodyPr vert="horz" lIns="91440" tIns="45720" rIns="91440" bIns="45720" rtlCol="0" anchor="b">
            <a:noAutofit/>
          </a:bodyPr>
          <a:lstStyle/>
          <a:p>
            <a:pPr algn="ctr"/>
            <a:r>
              <a:rPr lang="en-US" sz="4000" b="1" kern="1200" dirty="0">
                <a:solidFill>
                  <a:srgbClr val="FFFFFF"/>
                </a:solidFill>
                <a:latin typeface="+mj-lt"/>
                <a:ea typeface="+mj-ea"/>
                <a:cs typeface="+mj-cs"/>
              </a:rPr>
              <a:t>Comparing reviews to the average of businesses to check where review count&gt;10</a:t>
            </a:r>
            <a:br>
              <a:rPr lang="en-US" sz="4000" b="1" kern="1200" dirty="0">
                <a:solidFill>
                  <a:srgbClr val="FFFFFF"/>
                </a:solidFill>
                <a:latin typeface="+mj-lt"/>
                <a:ea typeface="+mj-ea"/>
                <a:cs typeface="+mj-cs"/>
              </a:rPr>
            </a:br>
            <a:r>
              <a:rPr lang="en-US" sz="4000" b="1" kern="1200" dirty="0">
                <a:solidFill>
                  <a:srgbClr val="FFFFFF"/>
                </a:solidFill>
                <a:latin typeface="+mj-lt"/>
                <a:ea typeface="+mj-ea"/>
                <a:cs typeface="+mj-cs"/>
              </a:rPr>
              <a:t/>
            </a:r>
            <a:br>
              <a:rPr lang="en-US" sz="4000" b="1"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pic>
        <p:nvPicPr>
          <p:cNvPr id="9" name="Picture 8" descr="A silhouette of a person&#10;&#10;Description generated with high confidence">
            <a:extLst>
              <a:ext uri="{FF2B5EF4-FFF2-40B4-BE49-F238E27FC236}">
                <a16:creationId xmlns:a16="http://schemas.microsoft.com/office/drawing/2014/main" id="{2270F1FA-0425-408F-9861-80BF5AFB276D}"/>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26191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4644</TotalTime>
  <Words>1644</Words>
  <Application>Microsoft Office PowerPoint</Application>
  <PresentationFormat>Widescreen</PresentationFormat>
  <Paragraphs>102</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297D Final Project Big Data Management at Yelp</vt:lpstr>
      <vt:lpstr>Project Question</vt:lpstr>
      <vt:lpstr>WHY YELP WOULD WANT TO KNOW?</vt:lpstr>
      <vt:lpstr>Volume of ratings given each year at Yelp for the 5 categories considered. Clearly there wasn’t enough data in the initial years but the slope changes from 2009 onwards</vt:lpstr>
      <vt:lpstr>Decisions</vt:lpstr>
      <vt:lpstr>Issues with using all data</vt:lpstr>
      <vt:lpstr>Filtering the data based on # of Reviews</vt:lpstr>
      <vt:lpstr>Filtering for a dataset of 10+ reviews  As is observed, filtering altered the average star rating across each category, with almost all of them seeing a rise. </vt:lpstr>
      <vt:lpstr>Comparing reviews to the average of businesses to check where review count&gt;10  </vt:lpstr>
      <vt:lpstr>Hardly any data to compare over initial 2 years, but we do note that whoever did rate, rated higher than the average</vt:lpstr>
      <vt:lpstr>2006 vs 2017 Any pattern that was observed in the earlier years, is not seen anymore. Even though users still rate businesses higher than the average, there is no pattern to it over the months</vt:lpstr>
      <vt:lpstr>2018 follows the trend of recent years; users do rate slightly higher than average but no real trend in any month</vt:lpstr>
      <vt:lpstr>The median values for every year is higher than the average rating of the category</vt:lpstr>
      <vt:lpstr>Comparing reviews to the average of businesses to check if varies by Categories and geographically  where review count &gt; 10</vt:lpstr>
      <vt:lpstr>Category: Restaurants</vt:lpstr>
      <vt:lpstr>Comparison over months for 2007 vs 2017 Users rate businesses higher than the average, but no monthly pattern observed of late</vt:lpstr>
      <vt:lpstr>For Restaurants, most users rate higher than the average but no observable trend</vt:lpstr>
      <vt:lpstr>Category: Shopping</vt:lpstr>
      <vt:lpstr>Comparison over months for 2007 vs 2017 Users rate businesses slightly higher than the average, but no monthly trend observed</vt:lpstr>
      <vt:lpstr>For shopping, users seem to rate the businesses slightly higher than the average</vt:lpstr>
      <vt:lpstr>Category: Nightlife</vt:lpstr>
      <vt:lpstr>Comparison over months for 2007 vs 2017 Users rate businesses higher than the average, but no monthly pattern observed as compared to the initial years where the median was higher for certain months</vt:lpstr>
      <vt:lpstr>Nightlife: higher than the average: 2016 saw some businesses rated comparatively higher than the other years </vt:lpstr>
      <vt:lpstr>Category: Home Services</vt:lpstr>
      <vt:lpstr>Comparison over months for 2007 vs 2017. Users hardly rated much home services businesses in the early years of Yelp. Of late, they rate it higher than the average, although the summers have a higher dispersion of ratings than the other months</vt:lpstr>
      <vt:lpstr>Home Services over the years. The initial four years show random variation; the box seems to be getting narrower in the last 5 years, with user ratings getting closer to the average each year</vt:lpstr>
      <vt:lpstr>Category: Arts &amp; Entertainment</vt:lpstr>
      <vt:lpstr>Ratings fluctuated both up and down during the initial years but evened our in the recent years. Users rate businesses higher than the average but no trend is observed over the months</vt:lpstr>
      <vt:lpstr>Arts &amp; Entertainment over the years; users rate businesses higher than the average; 2015 saw a higher maximum rating than other years</vt:lpstr>
      <vt:lpstr>Pattern for monthly variations in the ratings of businesses? Does this vary geographically?</vt:lpstr>
      <vt:lpstr>Alberta (AB): the median holds around the same value for each month but the max and min ratings are low as compared to other states </vt:lpstr>
      <vt:lpstr>Arizona (AZ): a large number of businesses either have a lower or higher rating than the average, as compared to the other states</vt:lpstr>
      <vt:lpstr>Illinois (IL): the spread for May and September is narrow; February and April have the widest variance for ratings</vt:lpstr>
      <vt:lpstr>North Carolina (NC): for some reasons, we observe a lot of outliers for this state, suggesting errors (specially before the 1st quartile)</vt:lpstr>
      <vt:lpstr>Nevada (NV): a large number of outliers; this needs to be looked into, to observe if a particular driver is behind it</vt:lpstr>
      <vt:lpstr>Ohio (OH): the dispersion is narrower in June, October and December, as compared to other months</vt:lpstr>
      <vt:lpstr>Ontario (ON): higher than average</vt:lpstr>
      <vt:lpstr>Pennsylvania (PA): no observable monthly variance in ratings which are all higher than the average</vt:lpstr>
      <vt:lpstr>South Carolina (SC): of all the states, SC has the least difference from the average ratings. And they seem to variate each month too (although higher than the average)</vt:lpstr>
      <vt:lpstr>Wisconsin (WI)</vt:lpstr>
      <vt:lpstr>We can see here how there is not much difference in the user ratings from the average ratings in the initial years (mostly because of lack of data). However this starts to change from 2010 onwards. Arizona and Nevada have the biggest difference of the lot</vt:lpstr>
      <vt:lpstr>Limitation - 01</vt:lpstr>
      <vt:lpstr>Limitation-02 </vt:lpstr>
      <vt:lpstr>Limitation-03</vt:lpstr>
      <vt:lpstr>We see a lot of outliers when looking at businesses over time (across states). They can be because of errors in rating or by virtue of the filters we applied. We’re limited in understanding this since there is no pattern to it. Co-incidentally, the outliers seem to lie mostly in the lower regions of the graph, for reasons we’re not exactly sure of. </vt:lpstr>
      <vt:lpstr>Conclusion &amp; Takeaways</vt:lpstr>
      <vt:lpstr>Questions?</vt:lpstr>
      <vt:lpstr>Thank you!</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Ansu Anna Mathew</dc:creator>
  <cp:lastModifiedBy>Ansu Mathew</cp:lastModifiedBy>
  <cp:revision>149</cp:revision>
  <dcterms:created xsi:type="dcterms:W3CDTF">2018-10-06T05:55:42Z</dcterms:created>
  <dcterms:modified xsi:type="dcterms:W3CDTF">2018-10-11T11:35:23Z</dcterms:modified>
</cp:coreProperties>
</file>